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61" r:id="rId3"/>
    <p:sldId id="262" r:id="rId4"/>
    <p:sldId id="263" r:id="rId5"/>
    <p:sldId id="265" r:id="rId6"/>
    <p:sldId id="264" r:id="rId7"/>
    <p:sldId id="268" r:id="rId8"/>
    <p:sldId id="266" r:id="rId9"/>
    <p:sldId id="334" r:id="rId10"/>
    <p:sldId id="267" r:id="rId11"/>
    <p:sldId id="270" r:id="rId12"/>
    <p:sldId id="271" r:id="rId13"/>
    <p:sldId id="272" r:id="rId14"/>
    <p:sldId id="274" r:id="rId15"/>
    <p:sldId id="275" r:id="rId16"/>
    <p:sldId id="297" r:id="rId17"/>
    <p:sldId id="276" r:id="rId18"/>
    <p:sldId id="277" r:id="rId19"/>
    <p:sldId id="278" r:id="rId20"/>
    <p:sldId id="279" r:id="rId21"/>
    <p:sldId id="280" r:id="rId22"/>
    <p:sldId id="281" r:id="rId23"/>
    <p:sldId id="282" r:id="rId24"/>
    <p:sldId id="283" r:id="rId25"/>
    <p:sldId id="284" r:id="rId26"/>
    <p:sldId id="285" r:id="rId27"/>
    <p:sldId id="349" r:id="rId28"/>
    <p:sldId id="286" r:id="rId29"/>
    <p:sldId id="325" r:id="rId30"/>
    <p:sldId id="287" r:id="rId31"/>
    <p:sldId id="292" r:id="rId32"/>
    <p:sldId id="288" r:id="rId33"/>
    <p:sldId id="290" r:id="rId34"/>
    <p:sldId id="335" r:id="rId35"/>
    <p:sldId id="336" r:id="rId36"/>
    <p:sldId id="337" r:id="rId37"/>
    <p:sldId id="350" r:id="rId38"/>
    <p:sldId id="338" r:id="rId39"/>
    <p:sldId id="339" r:id="rId40"/>
    <p:sldId id="341" r:id="rId41"/>
    <p:sldId id="340" r:id="rId42"/>
    <p:sldId id="342" r:id="rId43"/>
    <p:sldId id="343" r:id="rId44"/>
    <p:sldId id="291" r:id="rId45"/>
    <p:sldId id="379" r:id="rId46"/>
    <p:sldId id="293" r:id="rId47"/>
    <p:sldId id="348" r:id="rId48"/>
    <p:sldId id="294" r:id="rId49"/>
    <p:sldId id="295" r:id="rId50"/>
    <p:sldId id="344" r:id="rId51"/>
    <p:sldId id="296" r:id="rId52"/>
    <p:sldId id="298" r:id="rId53"/>
    <p:sldId id="299" r:id="rId54"/>
    <p:sldId id="386" r:id="rId55"/>
    <p:sldId id="300" r:id="rId56"/>
    <p:sldId id="301" r:id="rId57"/>
    <p:sldId id="345" r:id="rId58"/>
    <p:sldId id="302" r:id="rId59"/>
    <p:sldId id="303" r:id="rId60"/>
    <p:sldId id="304" r:id="rId61"/>
    <p:sldId id="305" r:id="rId62"/>
    <p:sldId id="306" r:id="rId63"/>
    <p:sldId id="307" r:id="rId64"/>
    <p:sldId id="384" r:id="rId65"/>
    <p:sldId id="385" r:id="rId66"/>
    <p:sldId id="308" r:id="rId67"/>
    <p:sldId id="309" r:id="rId68"/>
    <p:sldId id="310" r:id="rId69"/>
    <p:sldId id="311" r:id="rId70"/>
    <p:sldId id="326" r:id="rId71"/>
    <p:sldId id="380" r:id="rId72"/>
    <p:sldId id="327" r:id="rId73"/>
    <p:sldId id="328" r:id="rId74"/>
    <p:sldId id="329" r:id="rId75"/>
    <p:sldId id="331" r:id="rId76"/>
    <p:sldId id="363" r:id="rId77"/>
    <p:sldId id="364" r:id="rId78"/>
    <p:sldId id="365" r:id="rId79"/>
    <p:sldId id="366" r:id="rId80"/>
    <p:sldId id="367" r:id="rId81"/>
    <p:sldId id="368" r:id="rId82"/>
    <p:sldId id="369" r:id="rId83"/>
    <p:sldId id="370" r:id="rId84"/>
    <p:sldId id="371" r:id="rId85"/>
    <p:sldId id="372" r:id="rId86"/>
    <p:sldId id="312" r:id="rId87"/>
    <p:sldId id="314" r:id="rId88"/>
    <p:sldId id="315" r:id="rId89"/>
    <p:sldId id="316" r:id="rId90"/>
    <p:sldId id="313" r:id="rId91"/>
    <p:sldId id="317" r:id="rId92"/>
    <p:sldId id="324" r:id="rId93"/>
    <p:sldId id="318" r:id="rId94"/>
    <p:sldId id="319" r:id="rId95"/>
    <p:sldId id="320" r:id="rId96"/>
    <p:sldId id="321" r:id="rId97"/>
    <p:sldId id="323" r:id="rId98"/>
    <p:sldId id="332" r:id="rId99"/>
    <p:sldId id="333" r:id="rId100"/>
    <p:sldId id="346" r:id="rId101"/>
    <p:sldId id="330" r:id="rId102"/>
    <p:sldId id="347" r:id="rId103"/>
    <p:sldId id="351" r:id="rId104"/>
    <p:sldId id="352" r:id="rId105"/>
    <p:sldId id="390" r:id="rId106"/>
    <p:sldId id="391" r:id="rId107"/>
    <p:sldId id="392" r:id="rId108"/>
    <p:sldId id="353" r:id="rId109"/>
    <p:sldId id="354" r:id="rId110"/>
    <p:sldId id="355" r:id="rId111"/>
    <p:sldId id="357" r:id="rId112"/>
    <p:sldId id="358" r:id="rId113"/>
    <p:sldId id="359" r:id="rId114"/>
    <p:sldId id="360" r:id="rId115"/>
    <p:sldId id="361" r:id="rId116"/>
    <p:sldId id="362" r:id="rId117"/>
    <p:sldId id="373" r:id="rId118"/>
    <p:sldId id="374" r:id="rId119"/>
    <p:sldId id="387" r:id="rId120"/>
    <p:sldId id="388" r:id="rId121"/>
    <p:sldId id="375" r:id="rId122"/>
    <p:sldId id="376" r:id="rId123"/>
    <p:sldId id="377" r:id="rId124"/>
    <p:sldId id="378" r:id="rId125"/>
    <p:sldId id="381" r:id="rId126"/>
    <p:sldId id="382" r:id="rId127"/>
    <p:sldId id="383" r:id="rId128"/>
    <p:sldId id="389" r:id="rId129"/>
    <p:sldId id="393" r:id="rId130"/>
    <p:sldId id="409" r:id="rId131"/>
    <p:sldId id="394" r:id="rId132"/>
  </p:sldIdLst>
  <p:sldSz cx="6858000" cy="9144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4" userDrawn="1">
          <p15:clr>
            <a:srgbClr val="A4A3A4"/>
          </p15:clr>
        </p15:guide>
        <p15:guide id="2" pos="22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D08510"/>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3CC3A0-AE22-2D4C-BCBD-00BF7500A6B5}" v="257" dt="2022-09-17T19:58:51.6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1" autoAdjust="0"/>
    <p:restoredTop sz="94660"/>
  </p:normalViewPr>
  <p:slideViewPr>
    <p:cSldViewPr snapToGrid="0">
      <p:cViewPr varScale="1">
        <p:scale>
          <a:sx n="72" d="100"/>
          <a:sy n="72" d="100"/>
        </p:scale>
        <p:origin x="3672" y="192"/>
      </p:cViewPr>
      <p:guideLst>
        <p:guide orient="horz" pos="2904"/>
        <p:guide pos="22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7T19:32:17.350"/>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1 136 16383,'60'-8'0,"3"-5"0,-32 4 0,16-7 0,-7 1 0,8-2 0,-8 2 0,-2-1 0,-9 8 0,-8-4 0,-1 11 0,-8-5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7T19:32:29.266"/>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32 234 16383,'7'40'0,"-2"-5"0,-5-22 0,0-1 0,0 6 0,0-4 0,0 4 0,-6 2 0,4 1 0,-11 8 0,12-8 0,-12 6 0,11-13 0,-4 6 0,6-2 0,0-4 0,0 4 0,0 0 0,0-4 0,0 4 0,11 0 0,-3-4 0,10-1 0,-5-2 0,-1-4 0,6 5 0,-4-5 0,-1 4 0,3-9 0,-7 9 0,14-10 0,-9 10 0,4-9 0,2 3 0,1-5 0,17 7 0,-7-5 0,7 5 0,-10 0 0,1-6 0,9 6 0,-7-1 0,15-4 0,-6 11 0,9-11 0,0 5 0,0-7 0,0 0 0,-10 0 0,-1 0 0,-9 0 0,-1 0 0,-6 0 0,5 0 0,-13 0 0,6 0 0,-2 0 0,-4 0 0,4 0 0,7 0 0,-2 0 0,4 0 0,9 0 0,-4 0 0,17 0 0,-9 0 0,7 0 0,-7-7 0,9-2 0,-1-8 0,-8 2 0,7-1 0,-16 1 0,7 6 0,-10-4 0,1 5 0,0 0 0,-1-5 0,1 12 0,0-12 0,-1 5 0,1-7 0,0 1 0,8-2 0,3 8 0,0-6 0,-2 6 0,-1-7 0,-13 7 0,12-6 0,-22 12 0,6-4 0,-2 6 0,-10-6 0,9-7 0,-10-1 0,5-4 0,1 5 0,6-6 0,3 3 0,7-11 0,8 10 0,3-12 0,9 11 0,0-6 0,10-1 0,3-3 0,11 0 0,0 1 0,0 9 0,12-10 0,-20 15 0,17-13 0,-30 17 0,-2-1 0,-12 3 0,-9 0 0,-1 5 0,-6-4 0,-3 6 0,-6 0 0,5 0 0,-4 0 0,4 0 0,-6 11 0,1-3 0,-6 10 0,10-5 0,-9-1 0,10 1 0,-6-1 0,1 1 0,-1-6 0,1 4 0,-1-4 0,1 5 0,-1 1 0,8 0 0,11 2 0,-8-2 0,22 3 0,-21-2 0,13 1 0,-8-1 0,-7 0 0,4 0 0,-4-7 0,-1 5 0,-1-5 0,-7 0 0,-1-2 0,1 6 0,-1-2 0,1 3 0,-1-1 0,1-4 0,5 6 0,-5-1 0,6-5 0,0 5 0,3-4 0,-1 6 0,6 0 0,-5-7 0,6 6 0,1-12 0,8 13 0,3-5 0,9 0 0,11-2 0,2 1 0,11-6 0,-1 6 0,-9-8 0,-4 0 0,-19 0 0,7 0 0,-17 0 0,1 0 0,-4 0 0,-13 0 0,6 0 0,-13-17 0,-2 7 0,-5-14 0,0 5 0,0 4 0,0-12 0,0-4 0,0 8 0,0-13 0,0 14 0,0-16 0,6 14 0,1-5 0,0 9 0,-2-1 0,1 5 0,-5-10 0,5 17 0,-6-11 0,0 2 0,0-3 0,0 1 0,5 0 0,2 7 0,6 0 0,0-6 0,0 4 0,0-5 0,-6 8 0,10 5 0,-3 1 0,5 6 0,6 0 0,6 0 0,9 0 0,8 0 0,-8 0 0,7 0 0,-16 0 0,7-7 0,-17 6 0,-1-6 0,-8 7 0,6 0 0,-4 0 0,4 0 0,0 0 0,-4 0 0,4 6 0,2 1 0,-6 0 0,6-2 0,-1-5 0,-4 0 0,4 0 0,-1 0 0,-4 0 0,4 0 0,0 0 0,-4 0 0,4 0 0,0 0 0,-9 11 0,2 3 0,-11 6 0,0-2 0,0-6 0,0 6 0,0-4 0,0 4 0,0 8 0,0-4 0,0 22 0,0-13 0,0-1 0,0-3 0,0-13 0,0 13 0,0-13 0,0 6 0,0-2 0,0-4 0,-19-2 0,2-6 0,-10-6 0,0 0 0,12 0 0,-12 0 0,13 0 0,-13 0 0,12 0 0,-5 0 0,2 0 0,4-6 0,-12 5 0,12-5 0,-13 6 0,5 0 0,0 0 0,-5 0 0,13 0 0,-6 0 0,2 0 0,4 0 0,-5 0 0,-6 0 0,2 0 0,-12 7 0,-2-6 0,5 6 0,-14-7 0,15 6 0,-16 3 0,16-1 0,6 5 0,12-6 0,0 5 0,10 8 0,-17 1 0,19 1 0,-6-3 0,7-6 0,66-6 0,23-7 0,-19 5 0,28-7 0,-1-4 0,-24-4 0,0-8 0,12-10 0,-10 7 0,10-7 0,-22 3 0,-4 6 0,-10-12 0,0 13 0,-9-5 0,-3 8 0,-15 7 0,-2-4 0,-8 10 0,0-4 0,7 6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7T19:32:40.915"/>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2769 1023 16383,'-24'-51'0,"-1"7"0,18 31 0,-6 0 0,1 1 0,-2-8 0,1 5 0,0-5 0,6 8 0,-4-1 0,4 0 0,-6 1 0,6-1 0,-5-7 0,5 6 0,-1-6 0,-4 7 0,11 0 0,-32 1 0,4 5 0,-16 7 0,-2 9 0,7 14 0,-9-5 0,9 4 0,-7 2 0,7-7 0,-9 6 0,9-7 0,2-1 0,9-7 0,0-2 0,7 0 0,2-5 0,8 5 0,-7-6 0,5 0 0,-4 5 0,0-3 0,4 3 0,-5-5 0,1 0 0,4 0 0,-4 0 0,-8 6 0,10-5 0,-16 11 0,10-10 0,-16 11 0,-2-11 0,-9 5 0,9-1 0,-7-4 0,7 12 0,-9-13 0,9 7 0,-7-1 0,7 2 0,0 0 0,-7-2 0,7-7 0,-9 7 0,9-5 0,-7 5 0,7-7 0,0 0 0,2 0 0,9 0 0,-9 0 0,14 0 0,-12 0 0,22 0 0,-6 0 0,7-6 0,6-12 0,2 3 0,5-9 0,5 11 0,2 0 0,6 1 0,6-2 0,-3-6 0,3 10 0,-5-8 0,-7 11 0,4-6 0,-10-5 0,10 4 0,-9-4 0,9 5 0,-4 0 0,6-7 0,1-1 0,-6-1 0,4-5 0,-4 5 0,0 1 0,4 1 0,-11 0 0,5 5 0,-6-12 0,0 13 0,0-13 0,0 12 0,0-4 0,0 0 0,0 5 0,0-4 0,0 0 0,0 3 0,0-3 0,0 0 0,0 4 0,0-5 0,0 1 0,0 4 0,0-4 0,0-1 0,0 5 0,0-4 0,0-8 0,0 11 0,0-11 0,0 6 0,-6 6 0,5-6 0,-5 7 0,6-5 0,0 4 0,-5-5 0,-10 12 0,-15 2 0,-1 5 0,-7 0 0,9 6 0,0 2 0,8 0 0,1-2 0,7 0 0,0 1 0,1 5 0,-1 1 0,6-1 0,-17-5 0,6 5 0,-16-4 0,5 7 0,0-1 0,0 0 0,1 1 0,-1-1 0,0-6 0,7 4 0,-5-11 0,13 10 0,-13-3 0,12 5 0,-12 1 0,13-1 0,-6 0 0,0 0 0,5 0 0,-12 1 0,13-1 0,-13 1 0,12-1 0,-12 1 0,13-2 0,-6 2 0,7-7 0,1 4 0,-1-4 0,0 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7T19:32:42.169"/>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1 0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7T06:04:10.573"/>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66 59 12123,'-33'-10'0,"1"12"0,36-28 0,-8 13 0,3 1 0,34 17 0,-21-1 0,37 26 0,-33-14 0,18 13 0,-10-10 0,18 16 0,-16-14 0,15 7 0,-16-15 0,9-2 0,-9-9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7T06:04:18.652"/>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2069 1914 12123,'-30'-74'0,"3"3"0,-2 5 0,-7 5 0,-6 1 0,-7 1 0,-11-3 0,25 27 0,-3 0 0,-6-6 0,-2-2 0,-8-6 0,-2-1 0,-9-8 0,-1 1 0,0-1 0,-2 1 0,16 14 0,-2-1 0,0 1 0,-22-17 0,1 3 0,9 8 0,0 1 0,-6-6 0,0 2 0,6 5 0,3 2 0,8 6 0,0 0 0,-1-3 0,3 1 0,-25-20 0,34 27 0,3 1 0,-3-9 0,-24-15 0,21 9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55C52C-3588-4C12-A102-05C24A2FFE36}" type="datetimeFigureOut">
              <a:rPr lang="en-US" smtClean="0"/>
              <a:t>9/18/22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97E7C2-BD9C-45CE-AC12-19901DD14157}" type="slidenum">
              <a:rPr lang="en-US" smtClean="0"/>
              <a:t>‹#›</a:t>
            </a:fld>
            <a:endParaRPr lang="en-US" dirty="0"/>
          </a:p>
        </p:txBody>
      </p:sp>
    </p:spTree>
    <p:extLst>
      <p:ext uri="{BB962C8B-B14F-4D97-AF65-F5344CB8AC3E}">
        <p14:creationId xmlns:p14="http://schemas.microsoft.com/office/powerpoint/2010/main" val="334003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55C52C-3588-4C12-A102-05C24A2FFE36}" type="datetimeFigureOut">
              <a:rPr lang="en-US" smtClean="0"/>
              <a:t>9/18/22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97E7C2-BD9C-45CE-AC12-19901DD14157}" type="slidenum">
              <a:rPr lang="en-US" smtClean="0"/>
              <a:t>‹#›</a:t>
            </a:fld>
            <a:endParaRPr lang="en-US" dirty="0"/>
          </a:p>
        </p:txBody>
      </p:sp>
    </p:spTree>
    <p:extLst>
      <p:ext uri="{BB962C8B-B14F-4D97-AF65-F5344CB8AC3E}">
        <p14:creationId xmlns:p14="http://schemas.microsoft.com/office/powerpoint/2010/main" val="2801645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55C52C-3588-4C12-A102-05C24A2FFE36}" type="datetimeFigureOut">
              <a:rPr lang="en-US" smtClean="0"/>
              <a:t>9/18/22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97E7C2-BD9C-45CE-AC12-19901DD14157}" type="slidenum">
              <a:rPr lang="en-US" smtClean="0"/>
              <a:t>‹#›</a:t>
            </a:fld>
            <a:endParaRPr lang="en-US" dirty="0"/>
          </a:p>
        </p:txBody>
      </p:sp>
    </p:spTree>
    <p:extLst>
      <p:ext uri="{BB962C8B-B14F-4D97-AF65-F5344CB8AC3E}">
        <p14:creationId xmlns:p14="http://schemas.microsoft.com/office/powerpoint/2010/main" val="2535192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55C52C-3588-4C12-A102-05C24A2FFE36}" type="datetimeFigureOut">
              <a:rPr lang="en-US" smtClean="0"/>
              <a:t>9/18/22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97E7C2-BD9C-45CE-AC12-19901DD14157}" type="slidenum">
              <a:rPr lang="en-US" smtClean="0"/>
              <a:t>‹#›</a:t>
            </a:fld>
            <a:endParaRPr lang="en-US" dirty="0"/>
          </a:p>
        </p:txBody>
      </p:sp>
    </p:spTree>
    <p:extLst>
      <p:ext uri="{BB962C8B-B14F-4D97-AF65-F5344CB8AC3E}">
        <p14:creationId xmlns:p14="http://schemas.microsoft.com/office/powerpoint/2010/main" val="59338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55C52C-3588-4C12-A102-05C24A2FFE36}" type="datetimeFigureOut">
              <a:rPr lang="en-US" smtClean="0"/>
              <a:t>9/18/22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97E7C2-BD9C-45CE-AC12-19901DD14157}" type="slidenum">
              <a:rPr lang="en-US" smtClean="0"/>
              <a:t>‹#›</a:t>
            </a:fld>
            <a:endParaRPr lang="en-US" dirty="0"/>
          </a:p>
        </p:txBody>
      </p:sp>
    </p:spTree>
    <p:extLst>
      <p:ext uri="{BB962C8B-B14F-4D97-AF65-F5344CB8AC3E}">
        <p14:creationId xmlns:p14="http://schemas.microsoft.com/office/powerpoint/2010/main" val="3243660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55C52C-3588-4C12-A102-05C24A2FFE36}" type="datetimeFigureOut">
              <a:rPr lang="en-US" smtClean="0"/>
              <a:t>9/18/22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97E7C2-BD9C-45CE-AC12-19901DD14157}" type="slidenum">
              <a:rPr lang="en-US" smtClean="0"/>
              <a:t>‹#›</a:t>
            </a:fld>
            <a:endParaRPr lang="en-US" dirty="0"/>
          </a:p>
        </p:txBody>
      </p:sp>
    </p:spTree>
    <p:extLst>
      <p:ext uri="{BB962C8B-B14F-4D97-AF65-F5344CB8AC3E}">
        <p14:creationId xmlns:p14="http://schemas.microsoft.com/office/powerpoint/2010/main" val="300248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55C52C-3588-4C12-A102-05C24A2FFE36}" type="datetimeFigureOut">
              <a:rPr lang="en-US" smtClean="0"/>
              <a:t>9/18/22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97E7C2-BD9C-45CE-AC12-19901DD14157}" type="slidenum">
              <a:rPr lang="en-US" smtClean="0"/>
              <a:t>‹#›</a:t>
            </a:fld>
            <a:endParaRPr lang="en-US" dirty="0"/>
          </a:p>
        </p:txBody>
      </p:sp>
    </p:spTree>
    <p:extLst>
      <p:ext uri="{BB962C8B-B14F-4D97-AF65-F5344CB8AC3E}">
        <p14:creationId xmlns:p14="http://schemas.microsoft.com/office/powerpoint/2010/main" val="315256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55C52C-3588-4C12-A102-05C24A2FFE36}" type="datetimeFigureOut">
              <a:rPr lang="en-US" smtClean="0"/>
              <a:t>9/18/22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97E7C2-BD9C-45CE-AC12-19901DD14157}" type="slidenum">
              <a:rPr lang="en-US" smtClean="0"/>
              <a:t>‹#›</a:t>
            </a:fld>
            <a:endParaRPr lang="en-US" dirty="0"/>
          </a:p>
        </p:txBody>
      </p:sp>
    </p:spTree>
    <p:extLst>
      <p:ext uri="{BB962C8B-B14F-4D97-AF65-F5344CB8AC3E}">
        <p14:creationId xmlns:p14="http://schemas.microsoft.com/office/powerpoint/2010/main" val="195309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55C52C-3588-4C12-A102-05C24A2FFE36}" type="datetimeFigureOut">
              <a:rPr lang="en-US" smtClean="0"/>
              <a:t>9/18/22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97E7C2-BD9C-45CE-AC12-19901DD14157}" type="slidenum">
              <a:rPr lang="en-US" smtClean="0"/>
              <a:t>‹#›</a:t>
            </a:fld>
            <a:endParaRPr lang="en-US" dirty="0"/>
          </a:p>
        </p:txBody>
      </p:sp>
    </p:spTree>
    <p:extLst>
      <p:ext uri="{BB962C8B-B14F-4D97-AF65-F5344CB8AC3E}">
        <p14:creationId xmlns:p14="http://schemas.microsoft.com/office/powerpoint/2010/main" val="85211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055C52C-3588-4C12-A102-05C24A2FFE36}" type="datetimeFigureOut">
              <a:rPr lang="en-US" smtClean="0"/>
              <a:t>9/18/22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97E7C2-BD9C-45CE-AC12-19901DD14157}" type="slidenum">
              <a:rPr lang="en-US" smtClean="0"/>
              <a:t>‹#›</a:t>
            </a:fld>
            <a:endParaRPr lang="en-US" dirty="0"/>
          </a:p>
        </p:txBody>
      </p:sp>
    </p:spTree>
    <p:extLst>
      <p:ext uri="{BB962C8B-B14F-4D97-AF65-F5344CB8AC3E}">
        <p14:creationId xmlns:p14="http://schemas.microsoft.com/office/powerpoint/2010/main" val="14773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055C52C-3588-4C12-A102-05C24A2FFE36}" type="datetimeFigureOut">
              <a:rPr lang="en-US" smtClean="0"/>
              <a:t>9/18/22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97E7C2-BD9C-45CE-AC12-19901DD14157}" type="slidenum">
              <a:rPr lang="en-US" smtClean="0"/>
              <a:t>‹#›</a:t>
            </a:fld>
            <a:endParaRPr lang="en-US" dirty="0"/>
          </a:p>
        </p:txBody>
      </p:sp>
    </p:spTree>
    <p:extLst>
      <p:ext uri="{BB962C8B-B14F-4D97-AF65-F5344CB8AC3E}">
        <p14:creationId xmlns:p14="http://schemas.microsoft.com/office/powerpoint/2010/main" val="159070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6055C52C-3588-4C12-A102-05C24A2FFE36}" type="datetimeFigureOut">
              <a:rPr lang="en-US" smtClean="0"/>
              <a:t>9/18/22</a:t>
            </a:fld>
            <a:endParaRPr lang="en-US" dirty="0"/>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7C97E7C2-BD9C-45CE-AC12-19901DD14157}" type="slidenum">
              <a:rPr lang="en-US" smtClean="0"/>
              <a:t>‹#›</a:t>
            </a:fld>
            <a:endParaRPr lang="en-US" dirty="0"/>
          </a:p>
        </p:txBody>
      </p:sp>
    </p:spTree>
    <p:extLst>
      <p:ext uri="{BB962C8B-B14F-4D97-AF65-F5344CB8AC3E}">
        <p14:creationId xmlns:p14="http://schemas.microsoft.com/office/powerpoint/2010/main" val="1875691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8.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61.png"/></Relationships>
</file>

<file path=ppt/slides/_rels/slide1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mailto:pastorbreon@yahoo.com" TargetMode="External"/><Relationship Id="rId1" Type="http://schemas.openxmlformats.org/officeDocument/2006/relationships/slideLayout" Target="../slideLayouts/slideLayout2.xml"/><Relationship Id="rId4" Type="http://schemas.microsoft.com/office/2007/relationships/hdphoto" Target="../media/hdphoto5.wdp"/></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customXml" Target="../ink/ink2.xm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customXml" Target="../ink/ink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customXml" Target="../ink/ink6.xml"/><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7.jpeg"/></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hristianart4all.com/wp-content/uploads/2013/08/The-Rescue_Nathan-Gree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06" y="1032009"/>
            <a:ext cx="5550588" cy="7392294"/>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844623" y="-18343"/>
            <a:ext cx="5586786" cy="1200329"/>
          </a:xfrm>
          <a:prstGeom prst="rect">
            <a:avLst/>
          </a:prstGeom>
        </p:spPr>
        <p:txBody>
          <a:bodyPr wrap="none">
            <a:spAutoFit/>
          </a:bodyPr>
          <a:lstStyle/>
          <a:p>
            <a:pPr algn="ctr"/>
            <a:r>
              <a:rPr lang="en-US" sz="7200" dirty="0">
                <a:solidFill>
                  <a:schemeClr val="accent5">
                    <a:lumMod val="75000"/>
                  </a:schemeClr>
                </a:solidFill>
                <a:latin typeface="Candara" panose="020E0502030303020204" pitchFamily="34" charset="0"/>
                <a:ea typeface="Yu Gothic UI Light" panose="020B0300000000000000" pitchFamily="34" charset="-128"/>
                <a:cs typeface="Times New Roman" panose="02020603050405020304" pitchFamily="18" charset="0"/>
              </a:rPr>
              <a:t>SHEPHERD’S </a:t>
            </a:r>
            <a:r>
              <a:rPr lang="en-US" sz="7200" dirty="0">
                <a:solidFill>
                  <a:srgbClr val="C00000"/>
                </a:solidFill>
                <a:latin typeface="Candara" panose="020E0502030303020204" pitchFamily="34" charset="0"/>
                <a:ea typeface="Yu Gothic UI Light" panose="020B0300000000000000" pitchFamily="34" charset="-128"/>
                <a:cs typeface="Times New Roman" panose="02020603050405020304" pitchFamily="18" charset="0"/>
              </a:rPr>
              <a:t> </a:t>
            </a:r>
          </a:p>
        </p:txBody>
      </p:sp>
      <p:sp>
        <p:nvSpPr>
          <p:cNvPr id="7" name="TextBox 6"/>
          <p:cNvSpPr txBox="1"/>
          <p:nvPr/>
        </p:nvSpPr>
        <p:spPr>
          <a:xfrm>
            <a:off x="3526229" y="7130228"/>
            <a:ext cx="2366353" cy="1508105"/>
          </a:xfrm>
          <a:prstGeom prst="rect">
            <a:avLst/>
          </a:prstGeom>
          <a:noFill/>
        </p:spPr>
        <p:txBody>
          <a:bodyPr wrap="none" rtlCol="0">
            <a:spAutoFit/>
          </a:bodyPr>
          <a:lstStyle/>
          <a:p>
            <a:pPr algn="ctr"/>
            <a:endParaRPr lang="en-US" sz="1400" dirty="0">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a:p>
            <a:pPr algn="ctr"/>
            <a:r>
              <a:rPr lang="en-US" sz="1600" dirty="0">
                <a:solidFill>
                  <a:schemeClr val="bg1"/>
                </a:solidFill>
                <a:latin typeface="Yu Gothic UI Light" panose="020B0300000000000000" pitchFamily="34" charset="-128"/>
                <a:ea typeface="Yu Gothic UI Light" panose="020B0300000000000000" pitchFamily="34" charset="-128"/>
                <a:cs typeface="Times New Roman" panose="02020603050405020304" pitchFamily="18" charset="0"/>
              </a:rPr>
              <a:t>Dr. William Charles Breon</a:t>
            </a:r>
          </a:p>
          <a:p>
            <a:pPr algn="ctr"/>
            <a:endParaRPr lang="en-US" sz="20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C132C7B-9D9E-C54C-90C1-1CBD307082C7}"/>
              </a:ext>
            </a:extLst>
          </p:cNvPr>
          <p:cNvSpPr/>
          <p:nvPr/>
        </p:nvSpPr>
        <p:spPr>
          <a:xfrm>
            <a:off x="3037045" y="899487"/>
            <a:ext cx="2281394" cy="707886"/>
          </a:xfrm>
          <a:prstGeom prst="rect">
            <a:avLst/>
          </a:prstGeom>
          <a:noFill/>
        </p:spPr>
        <p:txBody>
          <a:bodyPr wrap="none" lIns="91440" tIns="45720" rIns="91440" bIns="45720">
            <a:spAutoFit/>
          </a:bodyPr>
          <a:lstStyle/>
          <a:p>
            <a:pPr algn="ctr"/>
            <a:r>
              <a:rPr lang="en-US" sz="4000" b="0" cap="none" spc="0" dirty="0">
                <a:ln w="0"/>
                <a:solidFill>
                  <a:schemeClr val="tx1">
                    <a:lumMod val="75000"/>
                    <a:lumOff val="25000"/>
                  </a:schemeClr>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Manual</a:t>
            </a:r>
          </a:p>
        </p:txBody>
      </p:sp>
    </p:spTree>
    <p:extLst>
      <p:ext uri="{BB962C8B-B14F-4D97-AF65-F5344CB8AC3E}">
        <p14:creationId xmlns:p14="http://schemas.microsoft.com/office/powerpoint/2010/main" val="2848969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7452" y="146337"/>
            <a:ext cx="5995116" cy="981807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Jesus taught his disciples that a “hired” pastor cares very little for the Church.</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career minded, self serving minister will leave the Church when it becomes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difficult, but the true shepherd will lay down his life for the sheep.  Why would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Shepherd give his life for the Church?  The answer is simple, the Shepherd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loves!  </a:t>
            </a:r>
            <a:r>
              <a:rPr lang="en-US" sz="1200" b="1" dirty="0">
                <a:latin typeface="Times New Roman" panose="02020603050405020304" pitchFamily="18" charset="0"/>
                <a:cs typeface="Times New Roman" panose="02020603050405020304" pitchFamily="18" charset="0"/>
              </a:rPr>
              <a:t>The call of the local pastor is to love the people of God, just like Jesus!</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call of the shepherd is to take care of Jesus most prized possession!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Think about that for a moment.  </a:t>
            </a:r>
            <a:r>
              <a:rPr lang="en-US" sz="1200" b="1" dirty="0">
                <a:solidFill>
                  <a:srgbClr val="C00000"/>
                </a:solidFill>
                <a:latin typeface="Times New Roman" panose="02020603050405020304" pitchFamily="18" charset="0"/>
                <a:cs typeface="Times New Roman" panose="02020603050405020304" pitchFamily="18" charset="0"/>
              </a:rPr>
              <a:t>The most prized possession of the Lord is</a:t>
            </a:r>
          </a:p>
          <a:p>
            <a:endParaRPr lang="en-US" sz="1200" b="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the Church</a:t>
            </a:r>
            <a:r>
              <a:rPr lang="en-US" sz="1200" dirty="0">
                <a:latin typeface="Times New Roman" panose="02020603050405020304" pitchFamily="18" charset="0"/>
                <a:cs typeface="Times New Roman" panose="02020603050405020304" pitchFamily="18" charset="0"/>
              </a:rPr>
              <a:t>.  He purchased the Church with his own blood.  After Jesus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resurrected from the grave he told Peter to take care of his sheep.   The call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Peter was to love and feed the Church!  The Lord never intended that Peter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should become a </a:t>
            </a:r>
            <a:r>
              <a:rPr lang="en-US" sz="1200" b="1" dirty="0">
                <a:latin typeface="Times New Roman" panose="02020603050405020304" pitchFamily="18" charset="0"/>
                <a:cs typeface="Times New Roman" panose="02020603050405020304" pitchFamily="18" charset="0"/>
              </a:rPr>
              <a:t>king ruling over his flock</a:t>
            </a:r>
            <a:r>
              <a:rPr lang="en-US" sz="1200" dirty="0">
                <a:latin typeface="Times New Roman" panose="02020603050405020304" pitchFamily="18" charset="0"/>
                <a:cs typeface="Times New Roman" panose="02020603050405020304" pitchFamily="18" charset="0"/>
              </a:rPr>
              <a:t>.  Pastors do not own the Church,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they serve it!  Now imagine the Lord asking you about how you have treated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his Church.  How will you respond to Jesus?  Are you a king or a servant?</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_____________________</a:t>
            </a:r>
          </a:p>
          <a:p>
            <a:r>
              <a:rPr lang="en-US" sz="1200" dirty="0">
                <a:latin typeface="Times New Roman" panose="02020603050405020304" pitchFamily="18" charset="0"/>
                <a:cs typeface="Times New Roman" panose="02020603050405020304" pitchFamily="18" charset="0"/>
              </a:rPr>
              <a:t>4.   John 10:11-13 </a:t>
            </a:r>
          </a:p>
          <a:p>
            <a:r>
              <a:rPr lang="en-US" sz="1200" dirty="0">
                <a:latin typeface="Times New Roman" panose="02020603050405020304" pitchFamily="18" charset="0"/>
                <a:cs typeface="Times New Roman" panose="02020603050405020304" pitchFamily="18" charset="0"/>
              </a:rPr>
              <a:t>5.   John 21:15-21                                                                                          	             </a:t>
            </a:r>
            <a:r>
              <a:rPr lang="en-US" sz="1400" dirty="0">
                <a:latin typeface="Times New Roman" panose="02020603050405020304" pitchFamily="18" charset="0"/>
                <a:cs typeface="Times New Roman" panose="02020603050405020304" pitchFamily="18" charset="0"/>
              </a:rPr>
              <a:t>4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endParaRPr lang="en-US" sz="1200" i="1" dirty="0">
              <a:latin typeface="Times New Roman" panose="02020603050405020304" pitchFamily="18" charset="0"/>
              <a:cs typeface="Times New Roman" panose="02020603050405020304" pitchFamily="18" charset="0"/>
            </a:endParaRPr>
          </a:p>
        </p:txBody>
      </p:sp>
      <p:sp>
        <p:nvSpPr>
          <p:cNvPr id="3" name="Rectangle 2"/>
          <p:cNvSpPr/>
          <p:nvPr/>
        </p:nvSpPr>
        <p:spPr>
          <a:xfrm>
            <a:off x="1068753" y="1582571"/>
            <a:ext cx="4720493" cy="1384995"/>
          </a:xfrm>
          <a:prstGeom prst="rect">
            <a:avLst/>
          </a:prstGeom>
          <a:solidFill>
            <a:srgbClr val="FFF2CC">
              <a:alpha val="93333"/>
            </a:srgbClr>
          </a:solidFill>
          <a:ln w="6350">
            <a:solidFill>
              <a:schemeClr val="tx1"/>
            </a:solidFill>
          </a:ln>
        </p:spPr>
        <p:txBody>
          <a:bodyPr wrap="square">
            <a:spAutoFit/>
          </a:bodyPr>
          <a:lstStyle/>
          <a:p>
            <a:r>
              <a:rPr lang="en-US" sz="2000" baseline="300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 am the good shepherd. The good shepherd lays down his life for the sheep. </a:t>
            </a:r>
            <a:r>
              <a:rPr lang="en-US" sz="1400" baseline="300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The </a:t>
            </a:r>
            <a:r>
              <a:rPr lang="en-US" sz="1400" b="1" dirty="0">
                <a:solidFill>
                  <a:srgbClr val="C00000"/>
                </a:solidFill>
                <a:latin typeface="Times New Roman" panose="02020603050405020304" pitchFamily="18" charset="0"/>
                <a:cs typeface="Times New Roman" panose="02020603050405020304" pitchFamily="18" charset="0"/>
              </a:rPr>
              <a:t>hired</a:t>
            </a:r>
            <a:r>
              <a:rPr lang="en-US" sz="1400" b="1" dirty="0">
                <a:latin typeface="Times New Roman" panose="02020603050405020304" pitchFamily="18" charset="0"/>
                <a:cs typeface="Times New Roman" panose="02020603050405020304" pitchFamily="18" charset="0"/>
              </a:rPr>
              <a:t> hand </a:t>
            </a:r>
            <a:r>
              <a:rPr lang="en-US" sz="1400" dirty="0">
                <a:latin typeface="Times New Roman" panose="02020603050405020304" pitchFamily="18" charset="0"/>
                <a:cs typeface="Times New Roman" panose="02020603050405020304" pitchFamily="18" charset="0"/>
              </a:rPr>
              <a:t>is not the shepherd and does not own the sheep. So, when he sees the wolf coming, </a:t>
            </a:r>
            <a:r>
              <a:rPr lang="en-US" sz="1400" b="1" dirty="0">
                <a:latin typeface="Times New Roman" panose="02020603050405020304" pitchFamily="18" charset="0"/>
                <a:cs typeface="Times New Roman" panose="02020603050405020304" pitchFamily="18" charset="0"/>
              </a:rPr>
              <a:t>he abandons the sheep </a:t>
            </a:r>
            <a:r>
              <a:rPr lang="en-US" sz="1400" dirty="0">
                <a:latin typeface="Times New Roman" panose="02020603050405020304" pitchFamily="18" charset="0"/>
                <a:cs typeface="Times New Roman" panose="02020603050405020304" pitchFamily="18" charset="0"/>
              </a:rPr>
              <a:t>and runs away. Then the wolf attacks the flock and scatters it. </a:t>
            </a:r>
            <a:r>
              <a:rPr lang="en-US" sz="1400" baseline="30000" dirty="0">
                <a:latin typeface="Times New Roman" panose="02020603050405020304" pitchFamily="18" charset="0"/>
                <a:cs typeface="Times New Roman" panose="02020603050405020304" pitchFamily="18" charset="0"/>
              </a:rPr>
              <a:t>13 </a:t>
            </a:r>
            <a:r>
              <a:rPr lang="en-US" sz="1400" dirty="0">
                <a:latin typeface="Times New Roman" panose="02020603050405020304" pitchFamily="18" charset="0"/>
                <a:cs typeface="Times New Roman" panose="02020603050405020304" pitchFamily="18" charset="0"/>
              </a:rPr>
              <a:t>The man runs away because he is a </a:t>
            </a:r>
            <a:r>
              <a:rPr lang="en-US" sz="1400" b="1" dirty="0">
                <a:latin typeface="Times New Roman" panose="02020603050405020304" pitchFamily="18" charset="0"/>
                <a:cs typeface="Times New Roman" panose="02020603050405020304" pitchFamily="18" charset="0"/>
              </a:rPr>
              <a:t>hired hand and </a:t>
            </a:r>
            <a:r>
              <a:rPr lang="en-US" sz="1400" b="1" dirty="0">
                <a:solidFill>
                  <a:srgbClr val="C00000"/>
                </a:solidFill>
                <a:latin typeface="Times New Roman" panose="02020603050405020304" pitchFamily="18" charset="0"/>
                <a:cs typeface="Times New Roman" panose="02020603050405020304" pitchFamily="18" charset="0"/>
              </a:rPr>
              <a:t>cares nothing </a:t>
            </a:r>
            <a:r>
              <a:rPr lang="en-US" sz="1400" b="1" dirty="0">
                <a:latin typeface="Times New Roman" panose="02020603050405020304" pitchFamily="18" charset="0"/>
                <a:cs typeface="Times New Roman" panose="02020603050405020304" pitchFamily="18" charset="0"/>
              </a:rPr>
              <a:t>for the sheep</a:t>
            </a:r>
            <a:r>
              <a:rPr lang="en-US" sz="14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4972863" y="3496380"/>
            <a:ext cx="243978" cy="307777"/>
          </a:xfrm>
          <a:prstGeom prst="rect">
            <a:avLst/>
          </a:prstGeom>
          <a:noFill/>
        </p:spPr>
        <p:txBody>
          <a:bodyPr wrap="none" rtlCol="0">
            <a:spAutoFit/>
          </a:bodyPr>
          <a:lstStyle/>
          <a:p>
            <a:r>
              <a:rPr lang="en-US" sz="1400" dirty="0">
                <a:latin typeface="Angsana New" panose="02020603050405020304" pitchFamily="18" charset="-34"/>
                <a:cs typeface="Angsana New" panose="02020603050405020304" pitchFamily="18" charset="-34"/>
              </a:rPr>
              <a:t>4</a:t>
            </a:r>
          </a:p>
        </p:txBody>
      </p:sp>
      <p:sp>
        <p:nvSpPr>
          <p:cNvPr id="7" name="TextBox 6"/>
          <p:cNvSpPr txBox="1"/>
          <p:nvPr/>
        </p:nvSpPr>
        <p:spPr>
          <a:xfrm>
            <a:off x="4603193" y="5518377"/>
            <a:ext cx="243978" cy="307777"/>
          </a:xfrm>
          <a:prstGeom prst="rect">
            <a:avLst/>
          </a:prstGeom>
          <a:noFill/>
        </p:spPr>
        <p:txBody>
          <a:bodyPr wrap="none" rtlCol="0">
            <a:spAutoFit/>
          </a:bodyPr>
          <a:lstStyle/>
          <a:p>
            <a:r>
              <a:rPr lang="en-US" sz="1400" dirty="0">
                <a:latin typeface="Angsana New" panose="02020603050405020304" pitchFamily="18" charset="-34"/>
                <a:cs typeface="Angsana New" panose="02020603050405020304" pitchFamily="18" charset="-34"/>
              </a:rPr>
              <a:t>5</a:t>
            </a:r>
          </a:p>
        </p:txBody>
      </p:sp>
    </p:spTree>
    <p:extLst>
      <p:ext uri="{BB962C8B-B14F-4D97-AF65-F5344CB8AC3E}">
        <p14:creationId xmlns:p14="http://schemas.microsoft.com/office/powerpoint/2010/main" val="18134594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23584" y="625989"/>
            <a:ext cx="5823626" cy="10649069"/>
          </a:xfrm>
          <a:prstGeom prst="rect">
            <a:avLst/>
          </a:prstGeom>
        </p:spPr>
        <p:txBody>
          <a:bodyPr wrap="square">
            <a:spAutoFit/>
          </a:bodyPr>
          <a:lstStyle/>
          <a:p>
            <a:endParaRPr lang="en-US" sz="1200" dirty="0">
              <a:solidFill>
                <a:srgbClr val="000000"/>
              </a:solidFill>
              <a:latin typeface="Calibri Light" panose="020F0302020204030204" pitchFamily="34" charset="0"/>
            </a:endParaRPr>
          </a:p>
          <a:p>
            <a:endParaRPr lang="en-US" sz="1200" dirty="0">
              <a:solidFill>
                <a:srgbClr val="000000"/>
              </a:solidFill>
              <a:latin typeface="Calibri Light" panose="020F0302020204030204" pitchFamily="34" charset="0"/>
            </a:endParaRPr>
          </a:p>
          <a:p>
            <a:r>
              <a:rPr lang="en-US" sz="1200" dirty="0">
                <a:solidFill>
                  <a:srgbClr val="000000"/>
                </a:solidFill>
                <a:latin typeface="Times New Roman" panose="02020603050405020304" pitchFamily="18" charset="0"/>
                <a:cs typeface="Times New Roman" panose="02020603050405020304" pitchFamily="18" charset="0"/>
              </a:rPr>
              <a:t>Pastors need to protect their congregation from persecution as much as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possible.  The early Church met in catacombs for worship in order to evade</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persecution.  The Lord commanded his apostles to be as gentle as doves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but to be wise as serpents in dealing with the world.  </a:t>
            </a: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Several years ago, I was leading a mission team conducting night crusades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in India.  One evening we were preparing for our gospel crusade when </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a large group of Hindu’s surrounded us in black robes and large canes.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Their faces were painted, and they seemed very agitated about our presence</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in their village.  They threatened to beat us if we did not leave their village.</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I was ready to give my body to their canes, but I was also responsible for </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the others on my team.  So, I asked our team to leave.  Their protection was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prominent in my decision. </a:t>
            </a: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Two years later we were invited to come back to that village.  The village</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apologized for their rude behavior and allowed us to do open air preaching.</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That night many villagers came to saving faith in Jesus Christ.  We were invited</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back to the village because we remained humble during the “beating threat”.  We</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did not agitate or combat the angry Hindus.  Our gentleness opened the door for</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the gospel of Jesus Christ and no one was hurt in the persecution.  </a:t>
            </a: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966218" y="8401009"/>
            <a:ext cx="38343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91</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2928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86711" y="2956452"/>
            <a:ext cx="4984057" cy="5478423"/>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One of the greatest challenges to Pastors comes from the Church itself.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military calls this type of challenge, “Friendly Fire”.  Many causalities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occur from friendly fire.  Friendly fire occurs whenever troops are mistakenly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targeted and wounded by their own forces.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took friendly fire from his disciples.  His disciples doubted him and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even challenged his mission.  At one point Jesus told Peter that Satan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had spoken lies through him.  Jesus was verbally assaulted by Peter.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People will question you and challenge you.  Sometimes they will be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motivated by darkness to hurt you.  Peter loved the Lord but was influenced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by darkness and wounded Jesus.  This type of friendly fire is normal 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ministry.  Pastors need to know that people will be unkind.   </a:t>
            </a:r>
          </a:p>
        </p:txBody>
      </p:sp>
      <p:sp>
        <p:nvSpPr>
          <p:cNvPr id="11" name="Rectangle 10"/>
          <p:cNvSpPr/>
          <p:nvPr/>
        </p:nvSpPr>
        <p:spPr>
          <a:xfrm>
            <a:off x="1831928" y="372262"/>
            <a:ext cx="3194144" cy="369332"/>
          </a:xfrm>
          <a:prstGeom prst="rect">
            <a:avLst/>
          </a:prstGeom>
        </p:spPr>
        <p:txBody>
          <a:bodyPr wrap="none">
            <a:spAutoFit/>
          </a:bodyPr>
          <a:lstStyle/>
          <a:p>
            <a:pPr algn="ctr"/>
            <a:r>
              <a:rPr lang="en-US"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Persecution from Christians</a:t>
            </a:r>
          </a:p>
        </p:txBody>
      </p:sp>
      <p:sp>
        <p:nvSpPr>
          <p:cNvPr id="12" name="Rectangle 11"/>
          <p:cNvSpPr/>
          <p:nvPr/>
        </p:nvSpPr>
        <p:spPr>
          <a:xfrm>
            <a:off x="1335394" y="5964376"/>
            <a:ext cx="4572000" cy="738664"/>
          </a:xfrm>
          <a:prstGeom prst="rect">
            <a:avLst/>
          </a:prstGeom>
          <a:solidFill>
            <a:schemeClr val="accent4">
              <a:lumMod val="20000"/>
              <a:lumOff val="80000"/>
            </a:schemeClr>
          </a:solidFill>
          <a:ln>
            <a:solidFill>
              <a:schemeClr val="tx1"/>
            </a:solidFill>
          </a:ln>
        </p:spPr>
        <p:txBody>
          <a:bodyPr wrap="square">
            <a:spAutoFit/>
          </a:bodyPr>
          <a:lstStyle/>
          <a:p>
            <a:r>
              <a:rPr lang="en-US" sz="1400" dirty="0">
                <a:latin typeface="Times New Roman" panose="02020603050405020304" pitchFamily="18" charset="0"/>
                <a:cs typeface="Times New Roman" panose="02020603050405020304" pitchFamily="18" charset="0"/>
              </a:rPr>
              <a:t>“Jesus turned to Peter and said, "</a:t>
            </a:r>
            <a:r>
              <a:rPr lang="en-US" sz="1400" b="1" dirty="0">
                <a:latin typeface="Times New Roman" panose="02020603050405020304" pitchFamily="18" charset="0"/>
                <a:cs typeface="Times New Roman" panose="02020603050405020304" pitchFamily="18" charset="0"/>
              </a:rPr>
              <a:t>Get away from me, Satan</a:t>
            </a:r>
            <a:r>
              <a:rPr lang="en-US" sz="1400" dirty="0">
                <a:latin typeface="Times New Roman" panose="02020603050405020304" pitchFamily="18" charset="0"/>
                <a:cs typeface="Times New Roman" panose="02020603050405020304" pitchFamily="18" charset="0"/>
              </a:rPr>
              <a:t>! You are a dangerous trap to me. You are seeing things merely from a human point of view, not from God's.“ Matthew 16:23</a:t>
            </a:r>
          </a:p>
        </p:txBody>
      </p:sp>
      <p:pic>
        <p:nvPicPr>
          <p:cNvPr id="2050" name="Picture 2" descr="http://images.clipartof.com/thumbnails/1091047-Clipart-Outlined-Man-Shot-With-Tax-Arrows-Royalty-Free-Vector-Illustr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b="10211"/>
          <a:stretch/>
        </p:blipFill>
        <p:spPr bwMode="auto">
          <a:xfrm>
            <a:off x="2457588" y="933334"/>
            <a:ext cx="1723368" cy="18313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003876" y="8434875"/>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92</a:t>
            </a:r>
          </a:p>
        </p:txBody>
      </p:sp>
    </p:spTree>
    <p:extLst>
      <p:ext uri="{BB962C8B-B14F-4D97-AF65-F5344CB8AC3E}">
        <p14:creationId xmlns:p14="http://schemas.microsoft.com/office/powerpoint/2010/main" val="10033032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58714" y="767698"/>
            <a:ext cx="5641288" cy="907940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The apostle Paul also experienced friendly fire.  At the end of his life the apostle writes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Timothy for a final time.  In his last letter he mentions people who had hurt him and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deserted him.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It is obvious from this passage of scripture that </a:t>
            </a:r>
            <a:r>
              <a:rPr lang="en-US" sz="1200" b="1" dirty="0">
                <a:latin typeface="Times New Roman" panose="02020603050405020304" pitchFamily="18" charset="0"/>
                <a:cs typeface="Times New Roman" panose="02020603050405020304" pitchFamily="18" charset="0"/>
              </a:rPr>
              <a:t>Paul had been hurt in ministry</a:t>
            </a:r>
            <a:r>
              <a:rPr lang="en-US" sz="1200" dirty="0">
                <a:latin typeface="Times New Roman" panose="02020603050405020304" pitchFamily="18" charset="0"/>
                <a:cs typeface="Times New Roman" panose="02020603050405020304" pitchFamily="18" charset="0"/>
              </a:rPr>
              <a:t>.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Bible is filled with instances of friendly fire.  Miriam ridiculed and challenged Moses,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Lot was contentious with Abraham and Judas betrayed Jesus.  Friendly fire is common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warfare and in ministry!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Friendly fire may be the most painful wound because it comes from our friends.  Pastors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need to forgive freely so that offenses do not develop.  Jesus continued to love Peter.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Moses continued to love Miriam.  Abraham continued to love Lot.  Pastors must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continue to love those that hurt them!  This is a very difficult part or our calling!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13" name="Rectangle 12"/>
          <p:cNvSpPr/>
          <p:nvPr/>
        </p:nvSpPr>
        <p:spPr>
          <a:xfrm>
            <a:off x="6017791" y="8440178"/>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93</a:t>
            </a:r>
          </a:p>
        </p:txBody>
      </p:sp>
      <p:sp>
        <p:nvSpPr>
          <p:cNvPr id="3" name="Rectangle 2"/>
          <p:cNvSpPr/>
          <p:nvPr/>
        </p:nvSpPr>
        <p:spPr>
          <a:xfrm>
            <a:off x="1525511" y="2070455"/>
            <a:ext cx="4373880" cy="2862322"/>
          </a:xfrm>
          <a:prstGeom prst="rect">
            <a:avLst/>
          </a:prstGeom>
          <a:solidFill>
            <a:schemeClr val="accent4">
              <a:lumMod val="20000"/>
              <a:lumOff val="80000"/>
            </a:schemeClr>
          </a:solidFill>
          <a:ln>
            <a:solidFill>
              <a:schemeClr val="tx1"/>
            </a:solidFill>
          </a:ln>
        </p:spPr>
        <p:txBody>
          <a:bodyPr wrap="square">
            <a:spAutoFit/>
          </a:bodyPr>
          <a:lstStyle/>
          <a:p>
            <a:r>
              <a:rPr lang="en-US" sz="1200" b="1" baseline="30000" dirty="0">
                <a:solidFill>
                  <a:srgbClr val="000000"/>
                </a:solidFill>
                <a:latin typeface="Times New Roman" panose="02020603050405020304" pitchFamily="18" charset="0"/>
                <a:cs typeface="Times New Roman" panose="02020603050405020304" pitchFamily="18" charset="0"/>
              </a:rPr>
              <a:t>“ </a:t>
            </a:r>
            <a:r>
              <a:rPr lang="en-US" sz="1200" dirty="0">
                <a:solidFill>
                  <a:srgbClr val="000000"/>
                </a:solidFill>
                <a:latin typeface="Times New Roman" panose="02020603050405020304" pitchFamily="18" charset="0"/>
                <a:cs typeface="Times New Roman" panose="02020603050405020304" pitchFamily="18" charset="0"/>
              </a:rPr>
              <a:t>Timothy, please come as soon as you can. </a:t>
            </a:r>
            <a:r>
              <a:rPr lang="en-US" sz="1200" b="1" baseline="30000" dirty="0">
                <a:solidFill>
                  <a:srgbClr val="000000"/>
                </a:solidFill>
                <a:latin typeface="Times New Roman" panose="02020603050405020304" pitchFamily="18" charset="0"/>
                <a:cs typeface="Times New Roman" panose="02020603050405020304" pitchFamily="18" charset="0"/>
              </a:rPr>
              <a:t> </a:t>
            </a:r>
            <a:r>
              <a:rPr lang="en-US" sz="1200" b="1" u="sng" dirty="0">
                <a:solidFill>
                  <a:srgbClr val="000000"/>
                </a:solidFill>
                <a:latin typeface="Times New Roman" panose="02020603050405020304" pitchFamily="18" charset="0"/>
                <a:cs typeface="Times New Roman" panose="02020603050405020304" pitchFamily="18" charset="0"/>
              </a:rPr>
              <a:t>Demas has deserted me </a:t>
            </a:r>
            <a:r>
              <a:rPr lang="en-US" sz="1200" dirty="0">
                <a:solidFill>
                  <a:srgbClr val="000000"/>
                </a:solidFill>
                <a:latin typeface="Times New Roman" panose="02020603050405020304" pitchFamily="18" charset="0"/>
                <a:cs typeface="Times New Roman" panose="02020603050405020304" pitchFamily="18" charset="0"/>
              </a:rPr>
              <a:t>because he loves the things of this life and has gone to Thessalonica. </a:t>
            </a:r>
            <a:r>
              <a:rPr lang="en-US" sz="1200" b="1" dirty="0">
                <a:solidFill>
                  <a:srgbClr val="000000"/>
                </a:solidFill>
                <a:latin typeface="Times New Roman" panose="02020603050405020304" pitchFamily="18" charset="0"/>
                <a:cs typeface="Times New Roman" panose="02020603050405020304" pitchFamily="18" charset="0"/>
              </a:rPr>
              <a:t>Crescens has gone to Galatia</a:t>
            </a:r>
            <a:r>
              <a:rPr lang="en-US" sz="1200" dirty="0">
                <a:solidFill>
                  <a:srgbClr val="000000"/>
                </a:solidFill>
                <a:latin typeface="Times New Roman" panose="02020603050405020304" pitchFamily="18" charset="0"/>
                <a:cs typeface="Times New Roman" panose="02020603050405020304" pitchFamily="18" charset="0"/>
              </a:rPr>
              <a:t>, and </a:t>
            </a:r>
            <a:r>
              <a:rPr lang="en-US" sz="1200" b="1" dirty="0">
                <a:solidFill>
                  <a:srgbClr val="000000"/>
                </a:solidFill>
                <a:latin typeface="Times New Roman" panose="02020603050405020304" pitchFamily="18" charset="0"/>
                <a:cs typeface="Times New Roman" panose="02020603050405020304" pitchFamily="18" charset="0"/>
              </a:rPr>
              <a:t>Titus has gone to Dalmatia</a:t>
            </a:r>
            <a:r>
              <a:rPr lang="en-US" sz="1200" dirty="0">
                <a:solidFill>
                  <a:srgbClr val="000000"/>
                </a:solidFill>
                <a:latin typeface="Times New Roman" panose="02020603050405020304" pitchFamily="18" charset="0"/>
                <a:cs typeface="Times New Roman" panose="02020603050405020304" pitchFamily="18" charset="0"/>
              </a:rPr>
              <a:t>. </a:t>
            </a:r>
            <a:r>
              <a:rPr lang="en-US" sz="1200" b="1" baseline="30000" dirty="0">
                <a:solidFill>
                  <a:srgbClr val="000000"/>
                </a:solidFill>
                <a:latin typeface="Times New Roman" panose="02020603050405020304" pitchFamily="18" charset="0"/>
                <a:cs typeface="Times New Roman" panose="02020603050405020304" pitchFamily="18" charset="0"/>
              </a:rPr>
              <a:t> </a:t>
            </a:r>
            <a:r>
              <a:rPr lang="en-US" sz="1200" dirty="0">
                <a:solidFill>
                  <a:srgbClr val="000000"/>
                </a:solidFill>
                <a:latin typeface="Times New Roman" panose="02020603050405020304" pitchFamily="18" charset="0"/>
                <a:cs typeface="Times New Roman" panose="02020603050405020304" pitchFamily="18" charset="0"/>
              </a:rPr>
              <a:t>Only Luke is with me. Bring Mark with you when you come, for he will be helpful to me in my ministry.  I sent Tychicus to Ephesus. </a:t>
            </a:r>
            <a:r>
              <a:rPr lang="en-US" sz="1200" b="1" baseline="30000" dirty="0">
                <a:solidFill>
                  <a:srgbClr val="000000"/>
                </a:solidFill>
                <a:latin typeface="Times New Roman" panose="02020603050405020304" pitchFamily="18" charset="0"/>
                <a:cs typeface="Times New Roman" panose="02020603050405020304" pitchFamily="18" charset="0"/>
              </a:rPr>
              <a:t> </a:t>
            </a:r>
            <a:r>
              <a:rPr lang="en-US" sz="1200" dirty="0">
                <a:solidFill>
                  <a:srgbClr val="000000"/>
                </a:solidFill>
                <a:latin typeface="Times New Roman" panose="02020603050405020304" pitchFamily="18" charset="0"/>
                <a:cs typeface="Times New Roman" panose="02020603050405020304" pitchFamily="18" charset="0"/>
              </a:rPr>
              <a:t>When you come, be sure to bring the coat I left with Carpus at Troas. Also bring my books, and especially my papers.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b="1" baseline="30000" dirty="0">
                <a:solidFill>
                  <a:srgbClr val="000000"/>
                </a:solidFill>
                <a:latin typeface="Times New Roman" panose="02020603050405020304" pitchFamily="18" charset="0"/>
                <a:cs typeface="Times New Roman" panose="02020603050405020304" pitchFamily="18" charset="0"/>
              </a:rPr>
              <a:t> </a:t>
            </a:r>
            <a:r>
              <a:rPr lang="en-US" sz="1200" b="1" dirty="0">
                <a:solidFill>
                  <a:srgbClr val="000000"/>
                </a:solidFill>
                <a:latin typeface="Times New Roman" panose="02020603050405020304" pitchFamily="18" charset="0"/>
                <a:cs typeface="Times New Roman" panose="02020603050405020304" pitchFamily="18" charset="0"/>
              </a:rPr>
              <a:t>Alexander the coppersmith did me much harm</a:t>
            </a:r>
            <a:r>
              <a:rPr lang="en-US" sz="1200" dirty="0">
                <a:solidFill>
                  <a:srgbClr val="000000"/>
                </a:solidFill>
                <a:latin typeface="Times New Roman" panose="02020603050405020304" pitchFamily="18" charset="0"/>
                <a:cs typeface="Times New Roman" panose="02020603050405020304" pitchFamily="18" charset="0"/>
              </a:rPr>
              <a:t>, but the Lord will judge him for what he has done. </a:t>
            </a:r>
            <a:r>
              <a:rPr lang="en-US" sz="1200" b="1" baseline="30000" dirty="0">
                <a:solidFill>
                  <a:srgbClr val="000000"/>
                </a:solidFill>
                <a:latin typeface="Times New Roman" panose="02020603050405020304" pitchFamily="18" charset="0"/>
                <a:cs typeface="Times New Roman" panose="02020603050405020304" pitchFamily="18" charset="0"/>
              </a:rPr>
              <a:t> </a:t>
            </a:r>
            <a:r>
              <a:rPr lang="en-US" sz="1200" dirty="0">
                <a:solidFill>
                  <a:srgbClr val="000000"/>
                </a:solidFill>
                <a:latin typeface="Times New Roman" panose="02020603050405020304" pitchFamily="18" charset="0"/>
                <a:cs typeface="Times New Roman" panose="02020603050405020304" pitchFamily="18" charset="0"/>
              </a:rPr>
              <a:t>Be careful of him, </a:t>
            </a:r>
            <a:r>
              <a:rPr lang="en-US" sz="1200" b="1" dirty="0">
                <a:solidFill>
                  <a:srgbClr val="000000"/>
                </a:solidFill>
                <a:latin typeface="Times New Roman" panose="02020603050405020304" pitchFamily="18" charset="0"/>
                <a:cs typeface="Times New Roman" panose="02020603050405020304" pitchFamily="18" charset="0"/>
              </a:rPr>
              <a:t>for he fought against everything we said.</a:t>
            </a:r>
          </a:p>
          <a:p>
            <a:endParaRPr lang="en-US" sz="1200" b="1"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The first time I was brought before the judge, </a:t>
            </a:r>
            <a:r>
              <a:rPr lang="en-US" sz="1200" b="1" dirty="0">
                <a:solidFill>
                  <a:srgbClr val="000000"/>
                </a:solidFill>
                <a:latin typeface="Times New Roman" panose="02020603050405020304" pitchFamily="18" charset="0"/>
                <a:cs typeface="Times New Roman" panose="02020603050405020304" pitchFamily="18" charset="0"/>
              </a:rPr>
              <a:t>no one came with me</a:t>
            </a:r>
            <a:r>
              <a:rPr lang="en-US" sz="1200" dirty="0">
                <a:solidFill>
                  <a:srgbClr val="000000"/>
                </a:solidFill>
                <a:latin typeface="Times New Roman" panose="02020603050405020304" pitchFamily="18" charset="0"/>
                <a:cs typeface="Times New Roman" panose="02020603050405020304" pitchFamily="18" charset="0"/>
              </a:rPr>
              <a:t>. </a:t>
            </a:r>
            <a:r>
              <a:rPr lang="en-US" sz="1200" b="1" dirty="0">
                <a:solidFill>
                  <a:srgbClr val="000000"/>
                </a:solidFill>
                <a:latin typeface="Times New Roman" panose="02020603050405020304" pitchFamily="18" charset="0"/>
                <a:cs typeface="Times New Roman" panose="02020603050405020304" pitchFamily="18" charset="0"/>
              </a:rPr>
              <a:t>Everyone abandoned me</a:t>
            </a:r>
            <a:r>
              <a:rPr lang="en-US" sz="1200" dirty="0">
                <a:solidFill>
                  <a:srgbClr val="000000"/>
                </a:solidFill>
                <a:latin typeface="Times New Roman" panose="02020603050405020304" pitchFamily="18" charset="0"/>
                <a:cs typeface="Times New Roman" panose="02020603050405020304" pitchFamily="18" charset="0"/>
              </a:rPr>
              <a:t>. May it not be counted against them”.</a:t>
            </a:r>
            <a:endParaRPr lang="en-US" sz="12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9349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85302" y="898169"/>
            <a:ext cx="5759910" cy="12772727"/>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 When you get hurt by a friend, do not quietly nurse the wound.  If you stuff the pain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it will grow and cloud your perspective.  You will begin to assign evil motives to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person who hurt you.  They will </a:t>
            </a:r>
            <a:r>
              <a:rPr lang="en-US" sz="1200" b="1" dirty="0">
                <a:latin typeface="Times New Roman" panose="02020603050405020304" pitchFamily="18" charset="0"/>
                <a:cs typeface="Times New Roman" panose="02020603050405020304" pitchFamily="18" charset="0"/>
              </a:rPr>
              <a:t>notice your changed attitude </a:t>
            </a:r>
            <a:r>
              <a:rPr lang="en-US" sz="1200" dirty="0">
                <a:latin typeface="Times New Roman" panose="02020603050405020304" pitchFamily="18" charset="0"/>
                <a:cs typeface="Times New Roman" panose="02020603050405020304" pitchFamily="18" charset="0"/>
              </a:rPr>
              <a:t>toward them!  They will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begin to assign evil motives about you and will share their hurt with others.  Soon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will be talking about you!  People will add their opinion to the story!  Their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revised edition of the story will become more sinister.  People will take up offenses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against you, even though you are innocent of their animosity!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have walked this road many times!  I have learned that when your emotions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are filled with the poison of bitterness, your relationships with everyone will suffer!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have also learned this important principle; </a:t>
            </a:r>
            <a:r>
              <a:rPr lang="en-US" sz="1200" b="1" u="sng" dirty="0">
                <a:solidFill>
                  <a:srgbClr val="C00000"/>
                </a:solidFill>
                <a:latin typeface="Times New Roman" panose="02020603050405020304" pitchFamily="18" charset="0"/>
                <a:cs typeface="Times New Roman" panose="02020603050405020304" pitchFamily="18" charset="0"/>
              </a:rPr>
              <a:t>Your response </a:t>
            </a:r>
            <a:r>
              <a:rPr lang="en-US" sz="1200" b="1" dirty="0">
                <a:solidFill>
                  <a:srgbClr val="C00000"/>
                </a:solidFill>
                <a:latin typeface="Times New Roman" panose="02020603050405020304" pitchFamily="18" charset="0"/>
                <a:cs typeface="Times New Roman" panose="02020603050405020304" pitchFamily="18" charset="0"/>
              </a:rPr>
              <a:t>to the situation is more</a:t>
            </a:r>
          </a:p>
          <a:p>
            <a:endParaRPr lang="en-US" sz="1200" b="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important than the situation</a:t>
            </a:r>
            <a:r>
              <a:rPr lang="en-US" sz="1200" dirty="0">
                <a:latin typeface="Times New Roman" panose="02020603050405020304" pitchFamily="18" charset="0"/>
                <a:cs typeface="Times New Roman" panose="02020603050405020304" pitchFamily="18" charset="0"/>
              </a:rPr>
              <a:t>!  Think about that statement for a moment!  Your response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will determine your destiny!  Your response to unfair criticism is more important than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criticism.  Your response to ugly rumors is more important than the rumors.  This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true because you can control your response.  If you react in anger to unfair criticism,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situation will only get worse.  But if you respond with wisdom and grace, the situation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will improve.  How do  you handle mistreatment from others?  Are you overly sensitive?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 you explode in anger to negative accusations?  Or do you silently nurse your wounds?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Every person is unique and reacts to pain differently.  The key to successfully dealing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with unfair criticism is to turn to the Word of God for direction!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13" name="Rectangle 12"/>
          <p:cNvSpPr/>
          <p:nvPr/>
        </p:nvSpPr>
        <p:spPr>
          <a:xfrm>
            <a:off x="6017791" y="8440178"/>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94</a:t>
            </a:r>
          </a:p>
        </p:txBody>
      </p:sp>
    </p:spTree>
    <p:extLst>
      <p:ext uri="{BB962C8B-B14F-4D97-AF65-F5344CB8AC3E}">
        <p14:creationId xmlns:p14="http://schemas.microsoft.com/office/powerpoint/2010/main" val="23351533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8212" y="328930"/>
            <a:ext cx="3117905" cy="307777"/>
          </a:xfrm>
          <a:prstGeom prst="rect">
            <a:avLst/>
          </a:prstGeom>
        </p:spPr>
        <p:txBody>
          <a:bodyPr wrap="none">
            <a:spAutoFit/>
          </a:bodyPr>
          <a:lstStyle/>
          <a:p>
            <a:pPr algn="ctr"/>
            <a:r>
              <a:rPr lang="en-US" sz="1400"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Biblical Guide for Responding to Hurt</a:t>
            </a:r>
          </a:p>
        </p:txBody>
      </p:sp>
      <p:sp>
        <p:nvSpPr>
          <p:cNvPr id="5" name="TextBox 4"/>
          <p:cNvSpPr txBox="1"/>
          <p:nvPr/>
        </p:nvSpPr>
        <p:spPr>
          <a:xfrm>
            <a:off x="1061805" y="3189932"/>
            <a:ext cx="5070721" cy="3185487"/>
          </a:xfrm>
          <a:prstGeom prst="rect">
            <a:avLst/>
          </a:prstGeom>
          <a:solidFill>
            <a:schemeClr val="accent4">
              <a:lumMod val="20000"/>
              <a:lumOff val="80000"/>
              <a:alpha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a:latin typeface="Times New Roman" panose="02020603050405020304" pitchFamily="18" charset="0"/>
                <a:cs typeface="Times New Roman" panose="02020603050405020304" pitchFamily="18" charset="0"/>
              </a:rPr>
              <a:t>          </a:t>
            </a:r>
            <a:r>
              <a:rPr lang="en-US" sz="800" b="1" dirty="0">
                <a:latin typeface="Times New Roman" panose="02020603050405020304" pitchFamily="18" charset="0"/>
                <a:cs typeface="Times New Roman" panose="02020603050405020304" pitchFamily="18" charset="0"/>
              </a:rPr>
              <a:t>1.  Proverbs 3:5-6	Trust in the Lord in every circumstance!</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2.  Romans 12:19	God is the judge!  Release the offender to him for judgment!</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3.  Ephesians 4:32	I am to forgive freely just like Jesus forgave me!</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4.  Colossians 3:12	We are to learn how to bear with one another in our imperfections!</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5.  Romans 5:3-5	The Lord is building character in my life through difficult moments!</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6.  James 1:19		Be slow to speak, quick to listen and slow to anger!</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7.  Hebrews 12:15	Do not allow a root of bitterness to grow in my heart!</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8.  1 John 1:9		I am to confess my sin and not worry about another's sin!</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9.  1 Peter 5:7		I am to cast all my care, concerns and hurts to the Lord!</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10. Philippians 4:7	The peace of God will rule my heart if I give him my hurts!</a:t>
            </a:r>
          </a:p>
          <a:p>
            <a:r>
              <a:rPr lang="en-US" sz="800" b="1" dirty="0">
                <a:latin typeface="Times New Roman" panose="02020603050405020304" pitchFamily="18" charset="0"/>
                <a:cs typeface="Times New Roman" panose="02020603050405020304" pitchFamily="18" charset="0"/>
              </a:rPr>
              <a:t> </a:t>
            </a:r>
          </a:p>
          <a:p>
            <a:r>
              <a:rPr lang="en-US" sz="800" b="1" dirty="0">
                <a:latin typeface="Times New Roman" panose="02020603050405020304" pitchFamily="18" charset="0"/>
                <a:cs typeface="Times New Roman" panose="02020603050405020304" pitchFamily="18" charset="0"/>
              </a:rPr>
              <a:t>          11. Matthew 18:15-19	I am to confront my brother for any sin committed against me!</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12. Romans 8:28 	All things will work together for good if I continue to trust!</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          13. Romans 12		Respond in kindness to those who hurt you!  Pray and bless them!</a:t>
            </a:r>
            <a:endParaRPr lang="en-US" sz="9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017791" y="8440178"/>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95</a:t>
            </a:r>
          </a:p>
        </p:txBody>
      </p:sp>
      <p:sp>
        <p:nvSpPr>
          <p:cNvPr id="6" name="Rectangle 5"/>
          <p:cNvSpPr/>
          <p:nvPr/>
        </p:nvSpPr>
        <p:spPr>
          <a:xfrm>
            <a:off x="737160" y="6537523"/>
            <a:ext cx="6225540" cy="2123658"/>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Whenever I get hurt, I immediately focus on the scripture instead of focusing on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person who hurt me!  I will become bitter if I rehearse the wound.  So, I choose to read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scripture and obey them.  I choose to follow the scriptures in this Biblical guide for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responding to hurt.  God’s Word can protect our heart from developing offenses!  We have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choice!  We can choose to live our lives in the Word, or we can live our lives by our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fickle feelings!</a:t>
            </a:r>
            <a:endParaRPr lang="en-US" sz="1400" dirty="0">
              <a:latin typeface="Times New Roman" panose="02020603050405020304" pitchFamily="18" charset="0"/>
              <a:cs typeface="Times New Roman" panose="02020603050405020304" pitchFamily="18" charset="0"/>
            </a:endParaRPr>
          </a:p>
        </p:txBody>
      </p:sp>
      <p:pic>
        <p:nvPicPr>
          <p:cNvPr id="2" name="Picture 2" descr="http://www.mamashealth.com/mental/images/forgive.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t="7599" b="4236"/>
          <a:stretch/>
        </p:blipFill>
        <p:spPr bwMode="auto">
          <a:xfrm>
            <a:off x="1061805" y="971087"/>
            <a:ext cx="5070721" cy="21415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3455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2680" y="687490"/>
            <a:ext cx="2392643" cy="369332"/>
          </a:xfrm>
          <a:prstGeom prst="rect">
            <a:avLst/>
          </a:prstGeom>
        </p:spPr>
        <p:txBody>
          <a:bodyPr wrap="none">
            <a:spAutoFit/>
          </a:bodyPr>
          <a:lstStyle/>
          <a:p>
            <a:pPr algn="ctr"/>
            <a:r>
              <a:rPr lang="en-US"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Provision Challenge</a:t>
            </a:r>
          </a:p>
        </p:txBody>
      </p:sp>
      <p:sp>
        <p:nvSpPr>
          <p:cNvPr id="5" name="TextBox 4"/>
          <p:cNvSpPr txBox="1"/>
          <p:nvPr/>
        </p:nvSpPr>
        <p:spPr>
          <a:xfrm>
            <a:off x="803631" y="1505166"/>
            <a:ext cx="5897880" cy="834074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One of the biggest challenges to ministry around the world is the lack of provision.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Most village churches do not know the biblical principle of tithing.  Most village pastors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 not have the resource's needed to expand their ministries.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Tithing is not just for America!  This kingdom principle is universal!  I witnessed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members of a leper colony tithe rice during a church service in India.  Their tithe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rice was costly to them!   But their contribution enabled the pastor to spend more time 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ministry because of their generosity.  The result of their tithing was very evident, the leper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was flourishing!  Another example of tithing being discovered in remote regions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the world comes from China.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7" name="Rectangle 6"/>
          <p:cNvSpPr/>
          <p:nvPr/>
        </p:nvSpPr>
        <p:spPr>
          <a:xfrm>
            <a:off x="803631" y="4998546"/>
            <a:ext cx="5806440" cy="3600986"/>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The Chinese police were frantically searching the region trying to find the seven uncles.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seven uncles were the seven fathers of the underground church of China.  These seven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men led fifty-two million believers.  The Chinese authorities wanted to capture these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renegades.  Far away in an isolated farm the uncles gathered with fifty other leaders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including two American missionaries.  This secret rendezvous of leaders met to determine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how to fund the missionary movement of this expansive underground network.  Howard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Foltz the founder of AIMS and Dennis Jones were awakened by the moan of intense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intercession at 4:00 in the morning.  The Chinese pastors were in fervent prayer.</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p:txBody>
      </p:sp>
      <p:sp>
        <p:nvSpPr>
          <p:cNvPr id="8" name="Rectangle 7"/>
          <p:cNvSpPr/>
          <p:nvPr/>
        </p:nvSpPr>
        <p:spPr>
          <a:xfrm>
            <a:off x="6011268" y="8411982"/>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96</a:t>
            </a:r>
          </a:p>
        </p:txBody>
      </p:sp>
    </p:spTree>
    <p:extLst>
      <p:ext uri="{BB962C8B-B14F-4D97-AF65-F5344CB8AC3E}">
        <p14:creationId xmlns:p14="http://schemas.microsoft.com/office/powerpoint/2010/main" val="8423433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9176" y="560125"/>
            <a:ext cx="5895946" cy="5816977"/>
          </a:xfrm>
          <a:prstGeom prst="rect">
            <a:avLst/>
          </a:prstGeom>
        </p:spPr>
        <p:txBody>
          <a:bodyPr wrap="square">
            <a:spAutoFit/>
          </a:bodyPr>
          <a:lstStyle/>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Dennis listened to these men intercede for the church.  Men that had been tortured by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communists.  In the early morning shadows as pastors were praying,  a beam of light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from the fireplace would illuminate a disfigured face.  The communists had cut off 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nose.  Another pastor raised his arms in prayer revealing hands without fingers.  Dennis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felt the sting of conviction as he watched these courageous pastors contending for their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These men displayed the scars of spiritual warfare in their bodies.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sat motionless as I listened to Dennis telling me about his encounter at that remote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farmhouse.  These precious men were totally committed to expanding the Kingdom</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God without regard for their own welfare.  These men had been beaten and tortured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 their faith.  They were totally committed to the gospel.  I sat at a nice restaurant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listening to this amazing story.  Believers dressed in brand named clothes and Rolex</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watches dined on expensive gourmet food.  The food lost its appeal as I thought about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these pastors.  How could the Kingdom of God be so divided on earth?  How could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of China be so poor and persecuted while the Church in America was so affluent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free?  Dennis continued his story in between bites.  The uncles were praying for</a:t>
            </a:r>
          </a:p>
        </p:txBody>
      </p:sp>
      <p:sp>
        <p:nvSpPr>
          <p:cNvPr id="2" name="Rectangle 1"/>
          <p:cNvSpPr/>
          <p:nvPr/>
        </p:nvSpPr>
        <p:spPr>
          <a:xfrm>
            <a:off x="831056" y="6262500"/>
            <a:ext cx="6025681" cy="2123658"/>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the windows of heaven to be opened so that the mission's effort would be totally funded.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After some lengthy discussion, the uncles humbly asked the two American missionaries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how they should fund their mission's movement.  Dennis responded by saying that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underground church of China should not expect help from the West.  Instead,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underground Church would have to learn how to give.  Upon hearing his reply,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Chinese leaders hung their heads and mumbled, “our  people do not give, we are poor”.</a:t>
            </a:r>
            <a:endParaRPr lang="en-US" sz="1200" dirty="0"/>
          </a:p>
        </p:txBody>
      </p:sp>
      <p:sp>
        <p:nvSpPr>
          <p:cNvPr id="3" name="Rectangle 2"/>
          <p:cNvSpPr/>
          <p:nvPr/>
        </p:nvSpPr>
        <p:spPr>
          <a:xfrm>
            <a:off x="6003087" y="8477686"/>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97</a:t>
            </a:r>
          </a:p>
        </p:txBody>
      </p:sp>
    </p:spTree>
    <p:extLst>
      <p:ext uri="{BB962C8B-B14F-4D97-AF65-F5344CB8AC3E}">
        <p14:creationId xmlns:p14="http://schemas.microsoft.com/office/powerpoint/2010/main" val="17663957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9417" y="666910"/>
            <a:ext cx="5895946" cy="6001643"/>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This confession immobilized the room.  These humble leaders who had bravely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endured brutal persecution, sat defeated.  These brave men endured inhumane treatment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 the sake of the gospel.  Nothing could silence them, except a lack of generosity in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Because the church did not have a theology of giving, the gospel suffered.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brief silence seemed like an eternity.</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Dennis broke the deafening silence with a profound challenge.  He asked, “Can every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member of the underground church give one dollar in one year”.  After a moment of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reflection, one of the uncles said yes.  Every member of the underground church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could give one dollar in one year!  But what good would that do, he followed?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With a happy grin Dennis replied, “If every member of the underground church of China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committed to give one dollar, in one year, the total amount raised would be fifty-two million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dollars”!  The Chinese pastors perked up and began to chatter.  The room was filled with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hope.  The Church of China did not need handouts from the West, they could harvest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money needed for their missions' efforts in their own back yard.  The church of China could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support its own missions' efforts.  Tithing is for everyone!</a:t>
            </a:r>
          </a:p>
        </p:txBody>
      </p:sp>
      <p:sp>
        <p:nvSpPr>
          <p:cNvPr id="3" name="Rectangle 2"/>
          <p:cNvSpPr/>
          <p:nvPr/>
        </p:nvSpPr>
        <p:spPr>
          <a:xfrm>
            <a:off x="817983" y="6854648"/>
            <a:ext cx="5648033" cy="1384995"/>
          </a:xfrm>
          <a:prstGeom prst="rect">
            <a:avLst/>
          </a:prstGeom>
          <a:solidFill>
            <a:schemeClr val="accent4">
              <a:lumMod val="20000"/>
              <a:lumOff val="80000"/>
            </a:schemeClr>
          </a:solidFill>
        </p:spPr>
        <p:txBody>
          <a:bodyPr wrap="square">
            <a:spAutoFit/>
          </a:bodyPr>
          <a:lstStyle/>
          <a:p>
            <a:pPr algn="ctr"/>
            <a:r>
              <a:rPr lang="en-US" dirty="0">
                <a:solidFill>
                  <a:srgbClr val="C00000"/>
                </a:solidFill>
                <a:latin typeface="Times New Roman" panose="02020603050405020304" pitchFamily="18" charset="0"/>
                <a:cs typeface="Times New Roman" panose="02020603050405020304" pitchFamily="18" charset="0"/>
              </a:rPr>
              <a:t>“Will a man rob God?</a:t>
            </a:r>
            <a:br>
              <a:rPr lang="en-US" dirty="0">
                <a:solidFill>
                  <a:srgbClr val="C00000"/>
                </a:solidFill>
                <a:latin typeface="Times New Roman" panose="02020603050405020304" pitchFamily="18" charset="0"/>
                <a:cs typeface="Times New Roman" panose="02020603050405020304" pitchFamily="18" charset="0"/>
              </a:rPr>
            </a:br>
            <a:r>
              <a:rPr lang="en-US" sz="1100" dirty="0">
                <a:solidFill>
                  <a:srgbClr val="000000"/>
                </a:solidFill>
                <a:latin typeface="Times New Roman" panose="02020603050405020304" pitchFamily="18" charset="0"/>
                <a:cs typeface="Times New Roman" panose="02020603050405020304" pitchFamily="18" charset="0"/>
              </a:rPr>
              <a:t>Yet you have robbed Me! But you say, ‘In what way have we robbed You?’</a:t>
            </a:r>
            <a:br>
              <a:rPr lang="en-US" sz="1100" dirty="0">
                <a:latin typeface="Times New Roman" panose="02020603050405020304" pitchFamily="18" charset="0"/>
                <a:cs typeface="Times New Roman" panose="02020603050405020304" pitchFamily="18" charset="0"/>
              </a:rPr>
            </a:br>
            <a:r>
              <a:rPr lang="en-US" sz="1100" dirty="0">
                <a:solidFill>
                  <a:srgbClr val="000000"/>
                </a:solidFill>
                <a:latin typeface="Times New Roman" panose="02020603050405020304" pitchFamily="18" charset="0"/>
                <a:cs typeface="Times New Roman" panose="02020603050405020304" pitchFamily="18" charset="0"/>
              </a:rPr>
              <a:t>In tithes and offerings. You are cursed with a curse, for you have robbed Me, e</a:t>
            </a:r>
            <a:r>
              <a:rPr lang="en-US" sz="1100" i="1" dirty="0">
                <a:solidFill>
                  <a:srgbClr val="000000"/>
                </a:solidFill>
                <a:latin typeface="Times New Roman" panose="02020603050405020304" pitchFamily="18" charset="0"/>
                <a:cs typeface="Times New Roman" panose="02020603050405020304" pitchFamily="18" charset="0"/>
              </a:rPr>
              <a:t>ven</a:t>
            </a:r>
            <a:r>
              <a:rPr lang="en-US" sz="1100" dirty="0">
                <a:solidFill>
                  <a:srgbClr val="000000"/>
                </a:solidFill>
                <a:latin typeface="Times New Roman" panose="02020603050405020304" pitchFamily="18" charset="0"/>
                <a:cs typeface="Times New Roman" panose="02020603050405020304" pitchFamily="18" charset="0"/>
              </a:rPr>
              <a:t> this whole nation. Bring all the tithes into the storehouse, </a:t>
            </a:r>
            <a:r>
              <a:rPr lang="en-US" sz="1100" dirty="0">
                <a:latin typeface="Times New Roman" panose="02020603050405020304" pitchFamily="18" charset="0"/>
                <a:cs typeface="Times New Roman" panose="02020603050405020304" pitchFamily="18" charset="0"/>
              </a:rPr>
              <a:t>t</a:t>
            </a:r>
            <a:r>
              <a:rPr lang="en-US" sz="1100" dirty="0">
                <a:solidFill>
                  <a:srgbClr val="000000"/>
                </a:solidFill>
                <a:latin typeface="Times New Roman" panose="02020603050405020304" pitchFamily="18" charset="0"/>
                <a:cs typeface="Times New Roman" panose="02020603050405020304" pitchFamily="18" charset="0"/>
              </a:rPr>
              <a:t>hat there may be food in My house, and try Me now in this,” Says the </a:t>
            </a:r>
            <a:r>
              <a:rPr lang="en-US" sz="1100" cap="small" dirty="0">
                <a:solidFill>
                  <a:srgbClr val="000000"/>
                </a:solidFill>
                <a:latin typeface="Times New Roman" panose="02020603050405020304" pitchFamily="18" charset="0"/>
                <a:cs typeface="Times New Roman" panose="02020603050405020304" pitchFamily="18" charset="0"/>
              </a:rPr>
              <a:t>Lord</a:t>
            </a:r>
            <a:r>
              <a:rPr lang="en-US" sz="1100" dirty="0">
                <a:solidFill>
                  <a:srgbClr val="000000"/>
                </a:solidFill>
                <a:latin typeface="Times New Roman" panose="02020603050405020304" pitchFamily="18" charset="0"/>
                <a:cs typeface="Times New Roman" panose="02020603050405020304" pitchFamily="18" charset="0"/>
              </a:rPr>
              <a:t> of hosts, “If I will not open for you the windows of heaven and pour out for you </a:t>
            </a:r>
            <a:r>
              <a:rPr lang="en-US" sz="1100" i="1" dirty="0">
                <a:solidFill>
                  <a:srgbClr val="000000"/>
                </a:solidFill>
                <a:latin typeface="Times New Roman" panose="02020603050405020304" pitchFamily="18" charset="0"/>
                <a:cs typeface="Times New Roman" panose="02020603050405020304" pitchFamily="18" charset="0"/>
              </a:rPr>
              <a:t>such</a:t>
            </a:r>
            <a:r>
              <a:rPr lang="en-US" sz="1100" dirty="0">
                <a:solidFill>
                  <a:srgbClr val="000000"/>
                </a:solidFill>
                <a:latin typeface="Times New Roman" panose="02020603050405020304" pitchFamily="18" charset="0"/>
                <a:cs typeface="Times New Roman" panose="02020603050405020304" pitchFamily="18" charset="0"/>
              </a:rPr>
              <a:t> blessing that </a:t>
            </a:r>
            <a:r>
              <a:rPr lang="en-US" sz="1100" i="1" dirty="0">
                <a:solidFill>
                  <a:srgbClr val="000000"/>
                </a:solidFill>
                <a:latin typeface="Times New Roman" panose="02020603050405020304" pitchFamily="18" charset="0"/>
                <a:cs typeface="Times New Roman" panose="02020603050405020304" pitchFamily="18" charset="0"/>
              </a:rPr>
              <a:t>there will</a:t>
            </a:r>
            <a:r>
              <a:rPr lang="en-US" sz="1100" dirty="0">
                <a:solidFill>
                  <a:srgbClr val="000000"/>
                </a:solidFill>
                <a:latin typeface="Times New Roman" panose="02020603050405020304" pitchFamily="18" charset="0"/>
                <a:cs typeface="Times New Roman" panose="02020603050405020304" pitchFamily="18" charset="0"/>
              </a:rPr>
              <a:t> not </a:t>
            </a:r>
            <a:r>
              <a:rPr lang="en-US" sz="1100" i="1" dirty="0">
                <a:solidFill>
                  <a:srgbClr val="000000"/>
                </a:solidFill>
                <a:latin typeface="Times New Roman" panose="02020603050405020304" pitchFamily="18" charset="0"/>
                <a:cs typeface="Times New Roman" panose="02020603050405020304" pitchFamily="18" charset="0"/>
              </a:rPr>
              <a:t>be room</a:t>
            </a:r>
            <a:r>
              <a:rPr lang="en-US" sz="1100" dirty="0">
                <a:solidFill>
                  <a:srgbClr val="000000"/>
                </a:solidFill>
                <a:latin typeface="Times New Roman" panose="02020603050405020304" pitchFamily="18" charset="0"/>
                <a:cs typeface="Times New Roman" panose="02020603050405020304" pitchFamily="18" charset="0"/>
              </a:rPr>
              <a:t> enough </a:t>
            </a:r>
            <a:r>
              <a:rPr lang="en-US" sz="1100" i="1" dirty="0">
                <a:solidFill>
                  <a:srgbClr val="000000"/>
                </a:solidFill>
                <a:latin typeface="Times New Roman" panose="02020603050405020304" pitchFamily="18" charset="0"/>
                <a:cs typeface="Times New Roman" panose="02020603050405020304" pitchFamily="18" charset="0"/>
              </a:rPr>
              <a:t>to receive it”.</a:t>
            </a:r>
          </a:p>
          <a:p>
            <a:pPr algn="ctr"/>
            <a:r>
              <a:rPr lang="en-US" sz="1100" i="1" dirty="0">
                <a:solidFill>
                  <a:srgbClr val="000000"/>
                </a:solidFill>
                <a:latin typeface="Times New Roman" panose="02020603050405020304" pitchFamily="18" charset="0"/>
                <a:cs typeface="Times New Roman" panose="02020603050405020304" pitchFamily="18" charset="0"/>
              </a:rPr>
              <a:t>Malachi 3:8-10</a:t>
            </a:r>
            <a:endParaRPr lang="en-US" sz="1100" dirty="0">
              <a:latin typeface="Times New Roman" panose="02020603050405020304" pitchFamily="18" charset="0"/>
              <a:cs typeface="Times New Roman" panose="02020603050405020304" pitchFamily="18" charset="0"/>
            </a:endParaRPr>
          </a:p>
        </p:txBody>
      </p:sp>
      <p:sp>
        <p:nvSpPr>
          <p:cNvPr id="2" name="Rectangle 1"/>
          <p:cNvSpPr/>
          <p:nvPr/>
        </p:nvSpPr>
        <p:spPr>
          <a:xfrm>
            <a:off x="6014274" y="8425739"/>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98</a:t>
            </a:r>
          </a:p>
        </p:txBody>
      </p:sp>
    </p:spTree>
    <p:extLst>
      <p:ext uri="{BB962C8B-B14F-4D97-AF65-F5344CB8AC3E}">
        <p14:creationId xmlns:p14="http://schemas.microsoft.com/office/powerpoint/2010/main" val="14930286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1949" y="232817"/>
            <a:ext cx="5094101" cy="1015663"/>
          </a:xfrm>
          <a:prstGeom prst="rect">
            <a:avLst/>
          </a:prstGeom>
        </p:spPr>
        <p:txBody>
          <a:bodyPr wrap="square">
            <a:spAutoFit/>
          </a:bodyPr>
          <a:lstStyle/>
          <a:p>
            <a:pPr algn="ctr"/>
            <a:r>
              <a:rPr lang="en-US" dirty="0">
                <a:solidFill>
                  <a:srgbClr val="C00000"/>
                </a:solidFill>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Chapter Six: </a:t>
            </a:r>
          </a:p>
          <a:p>
            <a:pPr algn="ctr"/>
            <a:r>
              <a:rPr lang="en-US" sz="2400" dirty="0">
                <a:solidFill>
                  <a:schemeClr val="accent1">
                    <a:lumMod val="75000"/>
                  </a:schemeClr>
                </a:solidFill>
                <a:latin typeface="Times New Roman" panose="02020603050405020304" pitchFamily="18" charset="0"/>
                <a:cs typeface="Times New Roman" panose="02020603050405020304" pitchFamily="18" charset="0"/>
              </a:rPr>
              <a:t>Internal Challenges to the Pastor</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790139" y="1330979"/>
            <a:ext cx="5676900" cy="7509748"/>
          </a:xfrm>
          <a:prstGeom prst="rect">
            <a:avLst/>
          </a:prstGeom>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Pastors not only face external challenges in their ministry, but also face internal </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challenges.  Even after twenty years of ministry I continue to battle with internal</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challenges!  Pastors face many different kinds of internal challenges.  Here is a </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general list of some of the internal challenges that a pastor may face in ministry:</a:t>
            </a: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     </a:t>
            </a:r>
            <a:r>
              <a:rPr lang="en-US" sz="1200" b="1" dirty="0">
                <a:solidFill>
                  <a:srgbClr val="000000"/>
                </a:solidFill>
                <a:latin typeface="Times New Roman" panose="02020603050405020304" pitchFamily="18" charset="0"/>
                <a:cs typeface="Times New Roman" panose="02020603050405020304" pitchFamily="18" charset="0"/>
              </a:rPr>
              <a:t>1. Inadequacy</a:t>
            </a:r>
            <a:r>
              <a:rPr lang="en-US" sz="1200" dirty="0">
                <a:solidFill>
                  <a:srgbClr val="000000"/>
                </a:solidFill>
                <a:latin typeface="Times New Roman" panose="02020603050405020304" pitchFamily="18" charset="0"/>
                <a:cs typeface="Times New Roman" panose="02020603050405020304" pitchFamily="18" charset="0"/>
              </a:rPr>
              <a:t>-       A feeling that you are not good enough to adequately</a:t>
            </a:r>
          </a:p>
          <a:p>
            <a:r>
              <a:rPr lang="en-US" sz="1200" dirty="0">
                <a:solidFill>
                  <a:srgbClr val="000000"/>
                </a:solidFill>
                <a:latin typeface="Times New Roman" panose="02020603050405020304" pitchFamily="18" charset="0"/>
                <a:cs typeface="Times New Roman" panose="02020603050405020304" pitchFamily="18" charset="0"/>
              </a:rPr>
              <a:t>                                     fulfill your role as a pastor.  You watch other pastors </a:t>
            </a:r>
          </a:p>
          <a:p>
            <a:r>
              <a:rPr lang="en-US" sz="1200" dirty="0">
                <a:solidFill>
                  <a:srgbClr val="000000"/>
                </a:solidFill>
                <a:latin typeface="Times New Roman" panose="02020603050405020304" pitchFamily="18" charset="0"/>
                <a:cs typeface="Times New Roman" panose="02020603050405020304" pitchFamily="18" charset="0"/>
              </a:rPr>
              <a:t>	             and measure yourself by their gifting's. </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     </a:t>
            </a:r>
            <a:r>
              <a:rPr lang="en-US" sz="1200" b="1" dirty="0">
                <a:solidFill>
                  <a:srgbClr val="000000"/>
                </a:solidFill>
                <a:latin typeface="Times New Roman" panose="02020603050405020304" pitchFamily="18" charset="0"/>
                <a:cs typeface="Times New Roman" panose="02020603050405020304" pitchFamily="18" charset="0"/>
              </a:rPr>
              <a:t>2. Unsuccessful</a:t>
            </a:r>
            <a:r>
              <a:rPr lang="en-US" sz="1200" dirty="0">
                <a:solidFill>
                  <a:srgbClr val="000000"/>
                </a:solidFill>
                <a:latin typeface="Times New Roman" panose="02020603050405020304" pitchFamily="18" charset="0"/>
                <a:cs typeface="Times New Roman" panose="02020603050405020304" pitchFamily="18" charset="0"/>
              </a:rPr>
              <a:t>-     A sense that you have been unsuccessful as a pastor.  </a:t>
            </a:r>
          </a:p>
          <a:p>
            <a:r>
              <a:rPr lang="en-US" sz="1200" dirty="0">
                <a:solidFill>
                  <a:srgbClr val="000000"/>
                </a:solidFill>
                <a:latin typeface="Times New Roman" panose="02020603050405020304" pitchFamily="18" charset="0"/>
                <a:cs typeface="Times New Roman" panose="02020603050405020304" pitchFamily="18" charset="0"/>
              </a:rPr>
              <a:t>	             You measure your success by the size of other ministries.</a:t>
            </a:r>
          </a:p>
          <a:p>
            <a:r>
              <a:rPr lang="en-US" sz="1200" dirty="0">
                <a:solidFill>
                  <a:srgbClr val="000000"/>
                </a:solidFill>
                <a:latin typeface="Times New Roman" panose="02020603050405020304" pitchFamily="18" charset="0"/>
                <a:cs typeface="Times New Roman" panose="02020603050405020304" pitchFamily="18" charset="0"/>
              </a:rPr>
              <a:t>	             If you see a church that is larger than yours, you may feel</a:t>
            </a:r>
          </a:p>
          <a:p>
            <a:r>
              <a:rPr lang="en-US" sz="1200" dirty="0">
                <a:solidFill>
                  <a:srgbClr val="000000"/>
                </a:solidFill>
                <a:latin typeface="Times New Roman" panose="02020603050405020304" pitchFamily="18" charset="0"/>
                <a:cs typeface="Times New Roman" panose="02020603050405020304" pitchFamily="18" charset="0"/>
              </a:rPr>
              <a:t>	             like a failure.  What is a success in ministry? </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     </a:t>
            </a:r>
            <a:r>
              <a:rPr lang="en-US" sz="1200" b="1" dirty="0">
                <a:solidFill>
                  <a:srgbClr val="000000"/>
                </a:solidFill>
                <a:latin typeface="Times New Roman" panose="02020603050405020304" pitchFamily="18" charset="0"/>
                <a:cs typeface="Times New Roman" panose="02020603050405020304" pitchFamily="18" charset="0"/>
              </a:rPr>
              <a:t>3. Unforgiveness-  </a:t>
            </a:r>
            <a:r>
              <a:rPr lang="en-US" sz="1200" dirty="0">
                <a:solidFill>
                  <a:srgbClr val="000000"/>
                </a:solidFill>
                <a:latin typeface="Times New Roman" panose="02020603050405020304" pitchFamily="18" charset="0"/>
                <a:cs typeface="Times New Roman" panose="02020603050405020304" pitchFamily="18" charset="0"/>
              </a:rPr>
              <a:t>The inability to forgive others who hurt you.  Continuing</a:t>
            </a:r>
          </a:p>
          <a:p>
            <a:r>
              <a:rPr lang="en-US" sz="1200" dirty="0">
                <a:solidFill>
                  <a:srgbClr val="000000"/>
                </a:solidFill>
                <a:latin typeface="Times New Roman" panose="02020603050405020304" pitchFamily="18" charset="0"/>
                <a:cs typeface="Times New Roman" panose="02020603050405020304" pitchFamily="18" charset="0"/>
              </a:rPr>
              <a:t>	             to hold a grudge.  Struggling with angry emotions.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     </a:t>
            </a:r>
            <a:r>
              <a:rPr lang="en-US" sz="1200" b="1" dirty="0">
                <a:solidFill>
                  <a:srgbClr val="000000"/>
                </a:solidFill>
                <a:latin typeface="Times New Roman" panose="02020603050405020304" pitchFamily="18" charset="0"/>
                <a:cs typeface="Times New Roman" panose="02020603050405020304" pitchFamily="18" charset="0"/>
              </a:rPr>
              <a:t>4. Control-             </a:t>
            </a:r>
            <a:r>
              <a:rPr lang="en-US" sz="1200" dirty="0">
                <a:solidFill>
                  <a:srgbClr val="000000"/>
                </a:solidFill>
                <a:latin typeface="Times New Roman" panose="02020603050405020304" pitchFamily="18" charset="0"/>
                <a:cs typeface="Times New Roman" panose="02020603050405020304" pitchFamily="18" charset="0"/>
              </a:rPr>
              <a:t>Some pastors struggle with control.  Do you have to control</a:t>
            </a:r>
          </a:p>
          <a:p>
            <a:r>
              <a:rPr lang="en-US" sz="1200" dirty="0">
                <a:solidFill>
                  <a:srgbClr val="000000"/>
                </a:solidFill>
                <a:latin typeface="Times New Roman" panose="02020603050405020304" pitchFamily="18" charset="0"/>
                <a:cs typeface="Times New Roman" panose="02020603050405020304" pitchFamily="18" charset="0"/>
              </a:rPr>
              <a:t>	             everything in the church?  Do you always have to get your</a:t>
            </a:r>
          </a:p>
          <a:p>
            <a:r>
              <a:rPr lang="en-US" sz="1200" dirty="0">
                <a:solidFill>
                  <a:srgbClr val="000000"/>
                </a:solidFill>
                <a:latin typeface="Times New Roman" panose="02020603050405020304" pitchFamily="18" charset="0"/>
                <a:cs typeface="Times New Roman" panose="02020603050405020304" pitchFamily="18" charset="0"/>
              </a:rPr>
              <a:t>	             way?</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     </a:t>
            </a:r>
            <a:r>
              <a:rPr lang="en-US" sz="1200" b="1" dirty="0">
                <a:solidFill>
                  <a:srgbClr val="000000"/>
                </a:solidFill>
                <a:latin typeface="Times New Roman" panose="02020603050405020304" pitchFamily="18" charset="0"/>
                <a:cs typeface="Times New Roman" panose="02020603050405020304" pitchFamily="18" charset="0"/>
              </a:rPr>
              <a:t>5. Depression-        </a:t>
            </a:r>
            <a:r>
              <a:rPr lang="en-US" sz="1200" dirty="0">
                <a:solidFill>
                  <a:srgbClr val="000000"/>
                </a:solidFill>
                <a:latin typeface="Times New Roman" panose="02020603050405020304" pitchFamily="18" charset="0"/>
                <a:cs typeface="Times New Roman" panose="02020603050405020304" pitchFamily="18" charset="0"/>
              </a:rPr>
              <a:t>Many pastors lose their zeal for ministry and become </a:t>
            </a:r>
          </a:p>
          <a:p>
            <a:r>
              <a:rPr lang="en-US" sz="1200" dirty="0">
                <a:solidFill>
                  <a:srgbClr val="000000"/>
                </a:solidFill>
                <a:latin typeface="Times New Roman" panose="02020603050405020304" pitchFamily="18" charset="0"/>
                <a:cs typeface="Times New Roman" panose="02020603050405020304" pitchFamily="18" charset="0"/>
              </a:rPr>
              <a:t>	             depressed.  The joy of ministry is lost to gloom.</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     </a:t>
            </a:r>
            <a:r>
              <a:rPr lang="en-US" sz="1200" b="1" dirty="0">
                <a:solidFill>
                  <a:srgbClr val="000000"/>
                </a:solidFill>
                <a:latin typeface="Times New Roman" panose="02020603050405020304" pitchFamily="18" charset="0"/>
                <a:cs typeface="Times New Roman" panose="02020603050405020304" pitchFamily="18" charset="0"/>
              </a:rPr>
              <a:t>6. Integrity-           </a:t>
            </a:r>
            <a:r>
              <a:rPr lang="en-US" sz="1200" dirty="0">
                <a:solidFill>
                  <a:srgbClr val="000000"/>
                </a:solidFill>
                <a:latin typeface="Times New Roman" panose="02020603050405020304" pitchFamily="18" charset="0"/>
                <a:cs typeface="Times New Roman" panose="02020603050405020304" pitchFamily="18" charset="0"/>
              </a:rPr>
              <a:t>Every pastor has an old nature.  Every pastor has to learn to</a:t>
            </a:r>
          </a:p>
          <a:p>
            <a:r>
              <a:rPr lang="en-US" sz="1200" dirty="0">
                <a:solidFill>
                  <a:srgbClr val="000000"/>
                </a:solidFill>
                <a:latin typeface="Times New Roman" panose="02020603050405020304" pitchFamily="18" charset="0"/>
                <a:cs typeface="Times New Roman" panose="02020603050405020304" pitchFamily="18" charset="0"/>
              </a:rPr>
              <a:t>	             overcome sin in their lives.  Pastors will never be sinless, but</a:t>
            </a:r>
          </a:p>
          <a:p>
            <a:r>
              <a:rPr lang="en-US" sz="1200" dirty="0">
                <a:solidFill>
                  <a:srgbClr val="000000"/>
                </a:solidFill>
                <a:latin typeface="Times New Roman" panose="02020603050405020304" pitchFamily="18" charset="0"/>
                <a:cs typeface="Times New Roman" panose="02020603050405020304" pitchFamily="18" charset="0"/>
              </a:rPr>
              <a:t>	             we are called to walk in integrity.  </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b="1" dirty="0">
                <a:solidFill>
                  <a:srgbClr val="000000"/>
                </a:solidFill>
                <a:latin typeface="Times New Roman" panose="02020603050405020304" pitchFamily="18" charset="0"/>
                <a:cs typeface="Times New Roman" panose="02020603050405020304" pitchFamily="18" charset="0"/>
              </a:rPr>
              <a:t>     7. Lack of Faith-   </a:t>
            </a:r>
            <a:r>
              <a:rPr lang="en-US" sz="1200" dirty="0">
                <a:solidFill>
                  <a:srgbClr val="000000"/>
                </a:solidFill>
                <a:latin typeface="Times New Roman" panose="02020603050405020304" pitchFamily="18" charset="0"/>
                <a:cs typeface="Times New Roman" panose="02020603050405020304" pitchFamily="18" charset="0"/>
              </a:rPr>
              <a:t>Pastors can develop a faith crisis when they constantly witness</a:t>
            </a:r>
          </a:p>
          <a:p>
            <a:r>
              <a:rPr lang="en-US" sz="1200" dirty="0">
                <a:solidFill>
                  <a:srgbClr val="000000"/>
                </a:solidFill>
                <a:latin typeface="Times New Roman" panose="02020603050405020304" pitchFamily="18" charset="0"/>
                <a:cs typeface="Times New Roman" panose="02020603050405020304" pitchFamily="18" charset="0"/>
              </a:rPr>
              <a:t>	            loss and pain in the lives of others.  </a:t>
            </a: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 Do you see any of these challenges in your life?  We all have internal challenges.</a:t>
            </a:r>
          </a:p>
          <a:p>
            <a:endParaRPr lang="en-US" sz="1200" dirty="0">
              <a:solidFill>
                <a:srgbClr val="000000"/>
              </a:solidFill>
              <a:latin typeface="Times New Roman" panose="02020603050405020304" pitchFamily="18" charset="0"/>
              <a:cs typeface="Times New Roman" panose="02020603050405020304" pitchFamily="18" charset="0"/>
            </a:endParaRPr>
          </a:p>
          <a:p>
            <a:pPr algn="ctr"/>
            <a:r>
              <a:rPr lang="en-US" sz="1200" dirty="0">
                <a:solidFill>
                  <a:srgbClr val="000000"/>
                </a:solidFill>
                <a:latin typeface="Times New Roman" panose="02020603050405020304" pitchFamily="18" charset="0"/>
                <a:cs typeface="Times New Roman" panose="02020603050405020304" pitchFamily="18" charset="0"/>
              </a:rPr>
              <a:t> </a:t>
            </a:r>
            <a:r>
              <a:rPr lang="en-US" sz="1200" i="1" dirty="0">
                <a:solidFill>
                  <a:srgbClr val="C00000"/>
                </a:solidFill>
                <a:latin typeface="Times New Roman" panose="02020603050405020304" pitchFamily="18" charset="0"/>
                <a:cs typeface="Times New Roman" panose="02020603050405020304" pitchFamily="18" charset="0"/>
              </a:rPr>
              <a:t>Remember, the key to growth is honesty!   </a:t>
            </a:r>
          </a:p>
          <a:p>
            <a:endParaRPr lang="en-US" sz="1200"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996940" y="843599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99</a:t>
            </a:r>
          </a:p>
        </p:txBody>
      </p:sp>
    </p:spTree>
    <p:extLst>
      <p:ext uri="{BB962C8B-B14F-4D97-AF65-F5344CB8AC3E}">
        <p14:creationId xmlns:p14="http://schemas.microsoft.com/office/powerpoint/2010/main" val="14254198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8901" y="395774"/>
            <a:ext cx="474726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Inadequacy</a:t>
            </a:r>
          </a:p>
        </p:txBody>
      </p:sp>
      <p:sp>
        <p:nvSpPr>
          <p:cNvPr id="5" name="Rectangle 4"/>
          <p:cNvSpPr/>
          <p:nvPr/>
        </p:nvSpPr>
        <p:spPr>
          <a:xfrm>
            <a:off x="878479" y="1001792"/>
            <a:ext cx="5676900" cy="7325082"/>
          </a:xfrm>
          <a:prstGeom prst="rect">
            <a:avLst/>
          </a:prstGeom>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     </a:t>
            </a:r>
            <a:r>
              <a:rPr lang="en-US" sz="1200" dirty="0">
                <a:solidFill>
                  <a:srgbClr val="000000"/>
                </a:solidFill>
                <a:latin typeface="Times New Roman" panose="02020603050405020304" pitchFamily="18" charset="0"/>
                <a:cs typeface="Times New Roman" panose="02020603050405020304" pitchFamily="18" charset="0"/>
              </a:rPr>
              <a:t>Moses felt inadequate for the call on his life.  Read this amazing passage from</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Exodus 3:1-14 about how God encouraged a man full of inadequacy!</a:t>
            </a: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God called Moses to deliver Israel out of Egypt.  Moses responded to God’s call</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with inadequacy.  He said, “Who am I?”   I believe all ministers are inadequate to</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successfully fulfill their call without God.  God spoke to Moses and told him that he</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would be with him to accomplish this calling!  I know that I can not fulfill my calling</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without God’s divine help!  Inadequacy is simply a reminder that we need to trust God.</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I need to be filled with his purposes, his power and his presence in order to do what</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he has called me to do.  So, whenever you feel inadequate, that is a good thing!  Pray</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for divine enablement and trust the Lord to accomplish his purposes in your life! </a:t>
            </a:r>
          </a:p>
        </p:txBody>
      </p:sp>
      <p:sp>
        <p:nvSpPr>
          <p:cNvPr id="7" name="Rectangle 6"/>
          <p:cNvSpPr/>
          <p:nvPr/>
        </p:nvSpPr>
        <p:spPr>
          <a:xfrm>
            <a:off x="5945428" y="8435994"/>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100</a:t>
            </a:r>
          </a:p>
        </p:txBody>
      </p:sp>
      <p:sp>
        <p:nvSpPr>
          <p:cNvPr id="2" name="Rectangle 1"/>
          <p:cNvSpPr/>
          <p:nvPr/>
        </p:nvSpPr>
        <p:spPr>
          <a:xfrm>
            <a:off x="1018901" y="1983350"/>
            <a:ext cx="4960620" cy="3236784"/>
          </a:xfrm>
          <a:prstGeom prst="rect">
            <a:avLst/>
          </a:prstGeom>
          <a:solidFill>
            <a:schemeClr val="accent4">
              <a:lumMod val="20000"/>
              <a:lumOff val="80000"/>
            </a:schemeClr>
          </a:solidFill>
          <a:ln>
            <a:solidFill>
              <a:schemeClr val="tx1"/>
            </a:solidFill>
          </a:ln>
        </p:spPr>
        <p:txBody>
          <a:bodyPr wrap="square">
            <a:spAutoFit/>
          </a:bodyPr>
          <a:lstStyle/>
          <a:p>
            <a:r>
              <a:rPr lang="en-US" sz="1100" dirty="0">
                <a:solidFill>
                  <a:srgbClr val="000000"/>
                </a:solidFill>
                <a:latin typeface="Times New Roman" panose="02020603050405020304" pitchFamily="18" charset="0"/>
                <a:cs typeface="Times New Roman" panose="02020603050405020304" pitchFamily="18" charset="0"/>
              </a:rPr>
              <a:t>The </a:t>
            </a:r>
            <a:r>
              <a:rPr lang="en-US" sz="1100" cap="small" dirty="0">
                <a:solidFill>
                  <a:srgbClr val="000000"/>
                </a:solidFill>
                <a:latin typeface="Times New Roman" panose="02020603050405020304" pitchFamily="18" charset="0"/>
                <a:cs typeface="Times New Roman" panose="02020603050405020304" pitchFamily="18" charset="0"/>
              </a:rPr>
              <a:t>Lord</a:t>
            </a:r>
            <a:r>
              <a:rPr lang="en-US" sz="1100" dirty="0">
                <a:solidFill>
                  <a:srgbClr val="000000"/>
                </a:solidFill>
                <a:latin typeface="Times New Roman" panose="02020603050405020304" pitchFamily="18" charset="0"/>
                <a:cs typeface="Times New Roman" panose="02020603050405020304" pitchFamily="18" charset="0"/>
              </a:rPr>
              <a:t> said, “I have indeed seen the misery of my people in Egypt.  I have heard them crying out because of their slave drivers, and I am concerned about their suffering. </a:t>
            </a:r>
            <a:r>
              <a:rPr lang="en-US" sz="1100" b="1" baseline="30000" dirty="0">
                <a:solidFill>
                  <a:srgbClr val="000000"/>
                </a:solidFill>
                <a:latin typeface="Times New Roman" panose="02020603050405020304" pitchFamily="18" charset="0"/>
                <a:cs typeface="Times New Roman" panose="02020603050405020304" pitchFamily="18" charset="0"/>
              </a:rPr>
              <a:t> </a:t>
            </a:r>
            <a:r>
              <a:rPr lang="en-US" sz="1100" dirty="0">
                <a:solidFill>
                  <a:srgbClr val="000000"/>
                </a:solidFill>
                <a:latin typeface="Times New Roman" panose="02020603050405020304" pitchFamily="18" charset="0"/>
                <a:cs typeface="Times New Roman" panose="02020603050405020304" pitchFamily="18" charset="0"/>
              </a:rPr>
              <a:t>So I have come down to rescue them from the hand of the Egyptians and to bring them up out of that land into a good and spacious land, a land flowing with milk and honey—the home of the Canaanites, Hittites, Amorites, Perizzites, Hivites and Jebusites. </a:t>
            </a:r>
            <a:r>
              <a:rPr lang="en-US" sz="1100" b="1" baseline="30000" dirty="0">
                <a:solidFill>
                  <a:srgbClr val="000000"/>
                </a:solidFill>
                <a:latin typeface="Times New Roman" panose="02020603050405020304" pitchFamily="18" charset="0"/>
                <a:cs typeface="Times New Roman" panose="02020603050405020304" pitchFamily="18" charset="0"/>
              </a:rPr>
              <a:t> </a:t>
            </a:r>
            <a:r>
              <a:rPr lang="en-US" sz="1100" dirty="0">
                <a:solidFill>
                  <a:srgbClr val="000000"/>
                </a:solidFill>
                <a:latin typeface="Times New Roman" panose="02020603050405020304" pitchFamily="18" charset="0"/>
                <a:cs typeface="Times New Roman" panose="02020603050405020304" pitchFamily="18" charset="0"/>
              </a:rPr>
              <a:t>And now the cry of the Israelites has reached me, and I have seen the way the Egyptians are oppressing them. </a:t>
            </a:r>
            <a:r>
              <a:rPr lang="en-US" sz="1100" b="1" baseline="30000" dirty="0">
                <a:solidFill>
                  <a:srgbClr val="000000"/>
                </a:solidFill>
                <a:latin typeface="Times New Roman" panose="02020603050405020304" pitchFamily="18" charset="0"/>
                <a:cs typeface="Times New Roman" panose="02020603050405020304" pitchFamily="18" charset="0"/>
              </a:rPr>
              <a:t> </a:t>
            </a:r>
          </a:p>
          <a:p>
            <a:endParaRPr lang="en-US" sz="1100" b="1" baseline="30000" dirty="0">
              <a:solidFill>
                <a:srgbClr val="000000"/>
              </a:solidFill>
              <a:latin typeface="Times New Roman" panose="02020603050405020304" pitchFamily="18" charset="0"/>
              <a:cs typeface="Times New Roman" panose="02020603050405020304" pitchFamily="18" charset="0"/>
            </a:endParaRPr>
          </a:p>
          <a:p>
            <a:r>
              <a:rPr lang="en-US" sz="1100" dirty="0">
                <a:solidFill>
                  <a:srgbClr val="000000"/>
                </a:solidFill>
                <a:latin typeface="Times New Roman" panose="02020603050405020304" pitchFamily="18" charset="0"/>
                <a:cs typeface="Times New Roman" panose="02020603050405020304" pitchFamily="18" charset="0"/>
              </a:rPr>
              <a:t>So now, go. </a:t>
            </a:r>
            <a:r>
              <a:rPr lang="en-US" sz="1200" b="1" dirty="0">
                <a:solidFill>
                  <a:srgbClr val="000000"/>
                </a:solidFill>
                <a:latin typeface="Times New Roman" panose="02020603050405020304" pitchFamily="18" charset="0"/>
                <a:cs typeface="Times New Roman" panose="02020603050405020304" pitchFamily="18" charset="0"/>
              </a:rPr>
              <a:t>I am sending you to Pharaoh </a:t>
            </a:r>
            <a:r>
              <a:rPr lang="en-US" sz="1200" dirty="0">
                <a:solidFill>
                  <a:srgbClr val="000000"/>
                </a:solidFill>
                <a:latin typeface="Times New Roman" panose="02020603050405020304" pitchFamily="18" charset="0"/>
                <a:cs typeface="Times New Roman" panose="02020603050405020304" pitchFamily="18" charset="0"/>
              </a:rPr>
              <a:t>to bring my people the Israelites out of Egypt.”</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b="1" dirty="0">
                <a:solidFill>
                  <a:srgbClr val="000000"/>
                </a:solidFill>
                <a:latin typeface="Times New Roman" panose="02020603050405020304" pitchFamily="18" charset="0"/>
                <a:cs typeface="Times New Roman" panose="02020603050405020304" pitchFamily="18" charset="0"/>
              </a:rPr>
              <a:t>	                      But Moses said to God, </a:t>
            </a:r>
          </a:p>
          <a:p>
            <a:endParaRPr lang="en-US" sz="1200" b="1" dirty="0">
              <a:solidFill>
                <a:srgbClr val="000000"/>
              </a:solidFill>
              <a:latin typeface="Times New Roman" panose="02020603050405020304" pitchFamily="18" charset="0"/>
              <a:cs typeface="Times New Roman" panose="02020603050405020304" pitchFamily="18" charset="0"/>
            </a:endParaRPr>
          </a:p>
          <a:p>
            <a:r>
              <a:rPr lang="en-US" sz="1200" b="1" dirty="0">
                <a:solidFill>
                  <a:srgbClr val="FF0000"/>
                </a:solidFill>
                <a:latin typeface="Times New Roman" panose="02020603050405020304" pitchFamily="18" charset="0"/>
                <a:cs typeface="Times New Roman" panose="02020603050405020304" pitchFamily="18" charset="0"/>
              </a:rPr>
              <a:t>“Who am I that I should go to Pharaoh and bring the Israelites out of Egypt?”</a:t>
            </a:r>
          </a:p>
          <a:p>
            <a:endParaRPr lang="en-US" sz="1200" b="1" dirty="0">
              <a:solidFill>
                <a:srgbClr val="000000"/>
              </a:solidFill>
              <a:latin typeface="Times New Roman" panose="02020603050405020304" pitchFamily="18" charset="0"/>
              <a:cs typeface="Times New Roman" panose="02020603050405020304" pitchFamily="18" charset="0"/>
            </a:endParaRPr>
          </a:p>
          <a:p>
            <a:r>
              <a:rPr lang="en-US" sz="1200" b="1" dirty="0">
                <a:solidFill>
                  <a:srgbClr val="000000"/>
                </a:solidFill>
                <a:latin typeface="Times New Roman" panose="02020603050405020304" pitchFamily="18" charset="0"/>
                <a:cs typeface="Times New Roman" panose="02020603050405020304" pitchFamily="18" charset="0"/>
              </a:rPr>
              <a:t>	               And God said, “</a:t>
            </a:r>
            <a:r>
              <a:rPr lang="en-US" sz="1200" b="1" i="1" u="sng" dirty="0">
                <a:solidFill>
                  <a:srgbClr val="000000"/>
                </a:solidFill>
                <a:latin typeface="Times New Roman" panose="02020603050405020304" pitchFamily="18" charset="0"/>
                <a:cs typeface="Times New Roman" panose="02020603050405020304" pitchFamily="18" charset="0"/>
              </a:rPr>
              <a:t>I will be with you</a:t>
            </a:r>
            <a:r>
              <a:rPr lang="en-US" sz="1200" b="1" dirty="0">
                <a:solidFill>
                  <a:srgbClr val="000000"/>
                </a:solidFill>
                <a:latin typeface="Times New Roman" panose="02020603050405020304" pitchFamily="18" charset="0"/>
                <a:cs typeface="Times New Roman" panose="02020603050405020304" pitchFamily="18" charset="0"/>
              </a:rPr>
              <a:t>”.</a:t>
            </a:r>
          </a:p>
          <a:p>
            <a:endParaRPr lang="en-US" sz="1200" b="1" dirty="0">
              <a:solidFill>
                <a:srgbClr val="000000"/>
              </a:solidFill>
              <a:latin typeface="+mj-lt"/>
            </a:endParaRPr>
          </a:p>
        </p:txBody>
      </p:sp>
    </p:spTree>
    <p:extLst>
      <p:ext uri="{BB962C8B-B14F-4D97-AF65-F5344CB8AC3E}">
        <p14:creationId xmlns:p14="http://schemas.microsoft.com/office/powerpoint/2010/main" val="378138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978" y="-127775"/>
            <a:ext cx="5995116"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b="1" dirty="0">
                <a:latin typeface="BODONI 72 OLDSTYLE BOOK" pitchFamily="2" charset="0"/>
                <a:cs typeface="Times New Roman" panose="02020603050405020304" pitchFamily="18" charset="0"/>
              </a:rPr>
              <a:t>PART TWO:</a:t>
            </a:r>
          </a:p>
          <a:p>
            <a:endParaRPr lang="en-US" b="1" dirty="0">
              <a:latin typeface="BODONI 72 OLDSTYLE BOOK" pitchFamily="2" charset="0"/>
              <a:cs typeface="Times New Roman" panose="02020603050405020304" pitchFamily="18" charset="0"/>
            </a:endParaRPr>
          </a:p>
          <a:p>
            <a:r>
              <a:rPr lang="en-US" b="1" dirty="0">
                <a:solidFill>
                  <a:srgbClr val="C00000"/>
                </a:solidFill>
                <a:latin typeface="BODONI 72 OLDSTYLE BOOK" pitchFamily="2" charset="0"/>
                <a:cs typeface="Times New Roman" panose="02020603050405020304" pitchFamily="18" charset="0"/>
              </a:rPr>
              <a:t>                            </a:t>
            </a:r>
            <a:r>
              <a:rPr lang="en-US" b="1" dirty="0">
                <a:solidFill>
                  <a:schemeClr val="accent1">
                    <a:lumMod val="75000"/>
                  </a:schemeClr>
                </a:solidFill>
                <a:latin typeface="BODONI 72 OLDSTYLE BOOK" pitchFamily="2" charset="0"/>
                <a:cs typeface="Times New Roman" panose="02020603050405020304" pitchFamily="18" charset="0"/>
              </a:rPr>
              <a:t>THE COMPETENCY OF THE PASTOR</a:t>
            </a:r>
            <a:endParaRPr lang="en-US" sz="1200" b="1" i="1" dirty="0">
              <a:solidFill>
                <a:schemeClr val="accent1">
                  <a:lumMod val="75000"/>
                </a:schemeClr>
              </a:solidFill>
              <a:latin typeface="BODONI 72 OLDSTYLE BOOK" pitchFamily="2" charset="0"/>
              <a:cs typeface="Times New Roman" panose="02020603050405020304" pitchFamily="18" charset="0"/>
            </a:endParaRPr>
          </a:p>
        </p:txBody>
      </p:sp>
      <p:pic>
        <p:nvPicPr>
          <p:cNvPr id="2050" name="Picture 2" descr="http://4.bp.blogspot.com/_11-nzoYFuQU/RobabfIu2oI/AAAAAAAAAy8/wxVznh0FdPM/s400/Pastor+Cartoon+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866" y="2360814"/>
            <a:ext cx="4642827" cy="5388952"/>
          </a:xfrm>
          <a:prstGeom prst="rect">
            <a:avLst/>
          </a:prstGeom>
          <a:solidFill>
            <a:schemeClr val="accent3">
              <a:lumMod val="75000"/>
            </a:schemeClr>
          </a:solidFill>
          <a:ln w="57150">
            <a:solidFill>
              <a:schemeClr val="accent3">
                <a:lumMod val="60000"/>
                <a:lumOff val="40000"/>
              </a:schemeClr>
            </a:solidFill>
          </a:ln>
        </p:spPr>
      </p:pic>
    </p:spTree>
    <p:extLst>
      <p:ext uri="{BB962C8B-B14F-4D97-AF65-F5344CB8AC3E}">
        <p14:creationId xmlns:p14="http://schemas.microsoft.com/office/powerpoint/2010/main" val="37301370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6489" y="475832"/>
            <a:ext cx="474726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Unsuccessful</a:t>
            </a:r>
          </a:p>
        </p:txBody>
      </p:sp>
      <p:sp>
        <p:nvSpPr>
          <p:cNvPr id="5" name="Rectangle 4"/>
          <p:cNvSpPr/>
          <p:nvPr/>
        </p:nvSpPr>
        <p:spPr>
          <a:xfrm>
            <a:off x="915219" y="1134641"/>
            <a:ext cx="5676900" cy="7509748"/>
          </a:xfrm>
          <a:prstGeom prst="rect">
            <a:avLst/>
          </a:prstGeom>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What makes a pastor successful in ministry?  Many people believe that a pastor is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successful if they have large congregations with big budgets!  They surmise that God</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must be blessing them if they have a new church facility filled with people!  If “big” is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the ruler for success in ministry, then small must mean failure?  This false assumption</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causes many pastors to feel shame and discouragement.  The median church size in</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America is around 80 people.  According to national statistics approximately 60% of</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the churches in America have congregations around 100 people.  Are all of these </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pastors a failure because their churches haven’t grown to become a mega-church?</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What is the measure of success for a pastor in ministry?</a:t>
            </a: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Most people would say that Jesus Christ was successful!  So, how many disciples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remained in his church by the end of his life?  It may surprise you to find that there</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were only 120 people that remained in the upper room after Jesus ascended to the Father.</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 After three years of ministry, Jesus only had a church of 120 people!  Was Jesus a </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successful pastor?  The obvious answer is YES! </a:t>
            </a: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Jesus was a success because of his obedience to the will of the Father.  The Lord is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looking for </a:t>
            </a:r>
            <a:r>
              <a:rPr lang="en-US" sz="1200" b="1" dirty="0">
                <a:solidFill>
                  <a:srgbClr val="000000"/>
                </a:solidFill>
                <a:latin typeface="Times New Roman" panose="02020603050405020304" pitchFamily="18" charset="0"/>
                <a:cs typeface="Times New Roman" panose="02020603050405020304" pitchFamily="18" charset="0"/>
              </a:rPr>
              <a:t>faithfulness not stardom</a:t>
            </a:r>
            <a:r>
              <a:rPr lang="en-US" sz="1200" dirty="0">
                <a:solidFill>
                  <a:srgbClr val="000000"/>
                </a:solidFill>
                <a:latin typeface="Times New Roman" panose="02020603050405020304" pitchFamily="18" charset="0"/>
                <a:cs typeface="Times New Roman" panose="02020603050405020304" pitchFamily="18" charset="0"/>
              </a:rPr>
              <a:t>!  If you pastor a small church, be encouraged!</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 God’s measure of success is faithfulness to his call! </a:t>
            </a: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____________________________________</a:t>
            </a:r>
          </a:p>
          <a:p>
            <a:r>
              <a:rPr lang="en-US" sz="1200" dirty="0">
                <a:solidFill>
                  <a:srgbClr val="000000"/>
                </a:solidFill>
                <a:latin typeface="Times New Roman" panose="02020603050405020304" pitchFamily="18" charset="0"/>
                <a:cs typeface="Times New Roman" panose="02020603050405020304" pitchFamily="18" charset="0"/>
              </a:rPr>
              <a:t>27.  Hartford Institute for Religion Research</a:t>
            </a:r>
          </a:p>
        </p:txBody>
      </p:sp>
      <p:sp>
        <p:nvSpPr>
          <p:cNvPr id="7" name="Rectangle 6"/>
          <p:cNvSpPr/>
          <p:nvPr/>
        </p:nvSpPr>
        <p:spPr>
          <a:xfrm>
            <a:off x="5996940" y="8435994"/>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101</a:t>
            </a:r>
          </a:p>
        </p:txBody>
      </p:sp>
      <p:sp>
        <p:nvSpPr>
          <p:cNvPr id="3" name="Rectangle 2"/>
          <p:cNvSpPr/>
          <p:nvPr/>
        </p:nvSpPr>
        <p:spPr>
          <a:xfrm>
            <a:off x="4713842" y="3137186"/>
            <a:ext cx="287258" cy="276999"/>
          </a:xfrm>
          <a:prstGeom prst="rect">
            <a:avLst/>
          </a:prstGeom>
        </p:spPr>
        <p:txBody>
          <a:bodyPr wrap="none">
            <a:spAutoFit/>
          </a:bodyPr>
          <a:lstStyle/>
          <a:p>
            <a:r>
              <a:rPr lang="en-US" sz="1200" dirty="0">
                <a:latin typeface="Angsana New" panose="02020603050405020304" pitchFamily="18" charset="-34"/>
                <a:cs typeface="Angsana New" panose="02020603050405020304" pitchFamily="18" charset="-34"/>
              </a:rPr>
              <a:t>27</a:t>
            </a:r>
          </a:p>
        </p:txBody>
      </p:sp>
    </p:spTree>
    <p:extLst>
      <p:ext uri="{BB962C8B-B14F-4D97-AF65-F5344CB8AC3E}">
        <p14:creationId xmlns:p14="http://schemas.microsoft.com/office/powerpoint/2010/main" val="15686164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676" y="445852"/>
            <a:ext cx="474726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Unforgiveness</a:t>
            </a:r>
          </a:p>
        </p:txBody>
      </p:sp>
      <p:sp>
        <p:nvSpPr>
          <p:cNvPr id="5" name="Rectangle 4"/>
          <p:cNvSpPr/>
          <p:nvPr/>
        </p:nvSpPr>
        <p:spPr>
          <a:xfrm>
            <a:off x="1821366" y="1183200"/>
            <a:ext cx="3829770" cy="307777"/>
          </a:xfrm>
          <a:prstGeom prst="rect">
            <a:avLst/>
          </a:prstGeom>
          <a:solidFill>
            <a:schemeClr val="accent5">
              <a:lumMod val="20000"/>
              <a:lumOff val="80000"/>
            </a:schemeClr>
          </a:solidFill>
          <a:ln>
            <a:noFill/>
          </a:ln>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     </a:t>
            </a:r>
            <a:endParaRPr lang="en-US" sz="1200"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996940" y="8435994"/>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102</a:t>
            </a:r>
          </a:p>
        </p:txBody>
      </p:sp>
      <p:sp>
        <p:nvSpPr>
          <p:cNvPr id="8" name="TextBox 7"/>
          <p:cNvSpPr txBox="1"/>
          <p:nvPr/>
        </p:nvSpPr>
        <p:spPr>
          <a:xfrm>
            <a:off x="890476" y="1145662"/>
            <a:ext cx="5405393" cy="477054"/>
          </a:xfrm>
          <a:prstGeom prst="rect">
            <a:avLst/>
          </a:prstGeom>
          <a:solidFill>
            <a:schemeClr val="accent4">
              <a:lumMod val="20000"/>
              <a:lumOff val="80000"/>
            </a:schemeClr>
          </a:solidFill>
          <a:ln>
            <a:noFill/>
          </a:ln>
        </p:spPr>
        <p:txBody>
          <a:bodyPr wrap="square" rtlCol="0">
            <a:spAutoFit/>
          </a:bodyPr>
          <a:lstStyle/>
          <a:p>
            <a:pPr algn="ctr"/>
            <a:r>
              <a:rPr lang="en-US" sz="1400" dirty="0">
                <a:solidFill>
                  <a:srgbClr val="C00000"/>
                </a:solidFill>
                <a:latin typeface="Times New Roman" panose="02020603050405020304" pitchFamily="18" charset="0"/>
                <a:cs typeface="Times New Roman" panose="02020603050405020304" pitchFamily="18" charset="0"/>
              </a:rPr>
              <a:t>“Unforgiveness is like drinking poison and hoping the other person dies”</a:t>
            </a:r>
          </a:p>
          <a:p>
            <a:pPr algn="ctr"/>
            <a:r>
              <a:rPr lang="en-US" sz="1100" dirty="0">
                <a:latin typeface="Times New Roman" panose="02020603050405020304" pitchFamily="18" charset="0"/>
                <a:cs typeface="Times New Roman" panose="02020603050405020304" pitchFamily="18" charset="0"/>
              </a:rPr>
              <a:t>Margaret Stunt</a:t>
            </a:r>
          </a:p>
        </p:txBody>
      </p:sp>
      <p:sp>
        <p:nvSpPr>
          <p:cNvPr id="9" name="TextBox 8"/>
          <p:cNvSpPr txBox="1"/>
          <p:nvPr/>
        </p:nvSpPr>
        <p:spPr>
          <a:xfrm>
            <a:off x="890476" y="1837361"/>
            <a:ext cx="5657383" cy="6740307"/>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John Bevere, a well-known author, writes this about unforgiveness:  “It doesn’t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matter how up-to-date you are in new revelations from the many seminars and Bible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schools you’ve attended or how many books you’ve read or even how many hours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pray and study.  If you are offended and in unforgiveness and refuse to repent of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sin, you have not come to the knowledge of the truth.  You are deceived, and you</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confuse others with your hypocritical lifestyle.  No matter what the revelation, your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fruit tells a different story.  You will become a spring spewing out bitter waters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will bring deception, not truth.”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The Bible exhorts us to deal with our anger and hurt immediately.  We are to deal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with it before sunset.  If we choose to hold on to offenses, we open our lives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increased harassment from the enemy.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Pastors will have many opportunities to be wounded in ministry.  If we do not forgive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others when we are hurt,  our hearts will become filled with bitterness.  Remember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cross of Jesus?  Jesus in his agony looked down from the cross and said, “Father forgive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them for they know not what they do.”  </a:t>
            </a:r>
          </a:p>
        </p:txBody>
      </p:sp>
      <p:sp>
        <p:nvSpPr>
          <p:cNvPr id="10" name="Rectangle 9"/>
          <p:cNvSpPr/>
          <p:nvPr/>
        </p:nvSpPr>
        <p:spPr>
          <a:xfrm>
            <a:off x="1759551" y="6230754"/>
            <a:ext cx="3919231" cy="646331"/>
          </a:xfrm>
          <a:prstGeom prst="rect">
            <a:avLst/>
          </a:prstGeom>
          <a:solidFill>
            <a:schemeClr val="accent4">
              <a:lumMod val="20000"/>
              <a:lumOff val="80000"/>
            </a:schemeClr>
          </a:solidFill>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“And “don’t sin by letting anger control you. Don’t let the sun go down while you are still angry, </a:t>
            </a:r>
            <a:r>
              <a:rPr lang="en-US" sz="1200" b="1" baseline="30000" dirty="0">
                <a:solidFill>
                  <a:srgbClr val="000000"/>
                </a:solidFill>
                <a:latin typeface="Times New Roman" panose="02020603050405020304" pitchFamily="18" charset="0"/>
                <a:cs typeface="Times New Roman" panose="02020603050405020304" pitchFamily="18" charset="0"/>
              </a:rPr>
              <a:t> </a:t>
            </a:r>
            <a:r>
              <a:rPr lang="en-US" sz="1200" dirty="0">
                <a:solidFill>
                  <a:srgbClr val="000000"/>
                </a:solidFill>
                <a:latin typeface="Times New Roman" panose="02020603050405020304" pitchFamily="18" charset="0"/>
                <a:cs typeface="Times New Roman" panose="02020603050405020304" pitchFamily="18" charset="0"/>
              </a:rPr>
              <a:t>for anger </a:t>
            </a:r>
            <a:r>
              <a:rPr lang="en-US" sz="1200" b="1" dirty="0">
                <a:solidFill>
                  <a:srgbClr val="000000"/>
                </a:solidFill>
                <a:latin typeface="Times New Roman" panose="02020603050405020304" pitchFamily="18" charset="0"/>
                <a:cs typeface="Times New Roman" panose="02020603050405020304" pitchFamily="18" charset="0"/>
              </a:rPr>
              <a:t>gives a foothold </a:t>
            </a:r>
            <a:r>
              <a:rPr lang="en-US" sz="1200" dirty="0">
                <a:solidFill>
                  <a:srgbClr val="000000"/>
                </a:solidFill>
                <a:latin typeface="Times New Roman" panose="02020603050405020304" pitchFamily="18" charset="0"/>
                <a:cs typeface="Times New Roman" panose="02020603050405020304" pitchFamily="18" charset="0"/>
              </a:rPr>
              <a:t>to the devil.”  Ephesians 4:26,27 NLT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73610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5370" y="291390"/>
            <a:ext cx="474726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Control</a:t>
            </a:r>
          </a:p>
        </p:txBody>
      </p:sp>
      <p:sp>
        <p:nvSpPr>
          <p:cNvPr id="5" name="Rectangle 4"/>
          <p:cNvSpPr/>
          <p:nvPr/>
        </p:nvSpPr>
        <p:spPr>
          <a:xfrm>
            <a:off x="796519" y="1044701"/>
            <a:ext cx="5676900" cy="307777"/>
          </a:xfrm>
          <a:prstGeom prst="rect">
            <a:avLst/>
          </a:prstGeom>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     </a:t>
            </a:r>
            <a:endParaRPr lang="en-US" sz="1200"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09924" y="8399078"/>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103</a:t>
            </a:r>
          </a:p>
        </p:txBody>
      </p:sp>
      <p:sp>
        <p:nvSpPr>
          <p:cNvPr id="8" name="TextBox 7"/>
          <p:cNvSpPr txBox="1"/>
          <p:nvPr/>
        </p:nvSpPr>
        <p:spPr>
          <a:xfrm>
            <a:off x="909466" y="1127346"/>
            <a:ext cx="5255488" cy="600164"/>
          </a:xfrm>
          <a:prstGeom prst="rect">
            <a:avLst/>
          </a:prstGeom>
          <a:solidFill>
            <a:schemeClr val="accent5">
              <a:lumMod val="20000"/>
              <a:lumOff val="80000"/>
            </a:schemeClr>
          </a:solidFill>
        </p:spPr>
        <p:txBody>
          <a:bodyPr wrap="square" rtlCol="0">
            <a:spAutoFit/>
          </a:bodyPr>
          <a:lstStyle/>
          <a:p>
            <a:pPr algn="ctr"/>
            <a:r>
              <a:rPr lang="en-US" sz="1100" dirty="0">
                <a:solidFill>
                  <a:srgbClr val="C00000"/>
                </a:solidFill>
                <a:latin typeface="Unforgiveness is Calibri Light (Headings)"/>
              </a:rPr>
              <a:t>“The best leader is the one who has sense enough to pick good men to do what he wants done, and self restraint enough to keep from meddling </a:t>
            </a:r>
            <a:r>
              <a:rPr lang="en-US" sz="1000" dirty="0">
                <a:solidFill>
                  <a:srgbClr val="C00000"/>
                </a:solidFill>
                <a:latin typeface="Unforgiveness is Calibri Light (Headings)"/>
              </a:rPr>
              <a:t>with </a:t>
            </a:r>
            <a:r>
              <a:rPr lang="en-US" sz="1100" dirty="0">
                <a:solidFill>
                  <a:srgbClr val="C00000"/>
                </a:solidFill>
                <a:latin typeface="Unforgiveness is Calibri Light (Headings)"/>
              </a:rPr>
              <a:t>them while they do it.” </a:t>
            </a:r>
            <a:r>
              <a:rPr lang="en-US" sz="1000" dirty="0">
                <a:solidFill>
                  <a:srgbClr val="C00000"/>
                </a:solidFill>
                <a:latin typeface="Unforgiveness is Calibri Light (Headings)"/>
              </a:rPr>
              <a:t>Theodore Roosevelt</a:t>
            </a:r>
            <a:endParaRPr lang="en-US" sz="600" dirty="0">
              <a:solidFill>
                <a:srgbClr val="C00000"/>
              </a:solidFill>
              <a:latin typeface="Unforgiveness is Calibri Light (Headings)"/>
            </a:endParaRPr>
          </a:p>
        </p:txBody>
      </p:sp>
      <p:sp>
        <p:nvSpPr>
          <p:cNvPr id="9" name="TextBox 8"/>
          <p:cNvSpPr txBox="1"/>
          <p:nvPr/>
        </p:nvSpPr>
        <p:spPr>
          <a:xfrm>
            <a:off x="750900" y="1927637"/>
            <a:ext cx="5723042" cy="6924973"/>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Jesus empowered his disciples!  Jesus did not attempt to control everything in 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earthly ministry.  Jesus delegated authority to his disciples to expand the kingdom.</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Many pastors have a difficult time delegating responsibilities to others.  The fear of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losing control keeps them from empowering their church members.  Insecure people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normally have a difficult time delegating responsibility to others.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Pastors who attempt to do all the work of ministry usually </a:t>
            </a:r>
            <a:r>
              <a:rPr lang="en-US" sz="1200" b="1" dirty="0">
                <a:latin typeface="Times New Roman" panose="02020603050405020304" pitchFamily="18" charset="0"/>
                <a:cs typeface="Times New Roman" panose="02020603050405020304" pitchFamily="18" charset="0"/>
              </a:rPr>
              <a:t>burn out </a:t>
            </a:r>
            <a:r>
              <a:rPr lang="en-US" sz="1200" dirty="0">
                <a:latin typeface="Times New Roman" panose="02020603050405020304" pitchFamily="18" charset="0"/>
                <a:cs typeface="Times New Roman" panose="02020603050405020304" pitchFamily="18" charset="0"/>
              </a:rPr>
              <a:t>in time.  The Lord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desires to see every member active in ministry.  He sent the Holy Spirit to empower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average people with spiritual gifts.  These spiritual gifts are for ministry!  When a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 empowers someone for ministry, his reach is multiplied.  Church growth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experts suggest that one pastor can reach a maximum of 150 people.  Perhaps that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why a majority of churches in America are around 100 people.  If a pastor trains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another leader and empowers them, then their combined reach could grow to 300 people.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understood this principle and spent the majority of his time training twelve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disciples.  Eleven disciples filled with the Holy Spirit eventually transformed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ancient world.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p:txBody>
      </p:sp>
      <p:sp>
        <p:nvSpPr>
          <p:cNvPr id="3" name="Rectangle 2"/>
          <p:cNvSpPr/>
          <p:nvPr/>
        </p:nvSpPr>
        <p:spPr>
          <a:xfrm>
            <a:off x="1139707" y="3925669"/>
            <a:ext cx="4795006" cy="646331"/>
          </a:xfrm>
          <a:prstGeom prst="rect">
            <a:avLst/>
          </a:prstGeom>
          <a:solidFill>
            <a:schemeClr val="accent4">
              <a:lumMod val="20000"/>
              <a:lumOff val="80000"/>
            </a:schemeClr>
          </a:solidFill>
          <a:ln>
            <a:solidFill>
              <a:schemeClr val="tx1"/>
            </a:solidFill>
          </a:ln>
        </p:spPr>
        <p:txBody>
          <a:bodyPr wrap="square">
            <a:spAutoFit/>
          </a:bodyPr>
          <a:lstStyle/>
          <a:p>
            <a:r>
              <a:rPr lang="en-US" sz="1200" dirty="0">
                <a:solidFill>
                  <a:srgbClr val="222222"/>
                </a:solidFill>
                <a:latin typeface="+mj-lt"/>
              </a:rPr>
              <a:t>“When Jesus had called the Twelve together, </a:t>
            </a:r>
            <a:r>
              <a:rPr lang="en-US" sz="1200" b="1" dirty="0">
                <a:solidFill>
                  <a:srgbClr val="222222"/>
                </a:solidFill>
                <a:latin typeface="+mj-lt"/>
              </a:rPr>
              <a:t>he gave them (delegated) </a:t>
            </a:r>
            <a:r>
              <a:rPr lang="en-US" sz="1200" dirty="0">
                <a:solidFill>
                  <a:srgbClr val="222222"/>
                </a:solidFill>
                <a:latin typeface="+mj-lt"/>
              </a:rPr>
              <a:t>power and authority to drive out all demons and to cure diseases, and he sent them out to preach the kingdom of God and to heal the sick”. </a:t>
            </a:r>
            <a:endParaRPr lang="en-US" sz="1200" dirty="0">
              <a:latin typeface="+mj-lt"/>
            </a:endParaRPr>
          </a:p>
        </p:txBody>
      </p:sp>
    </p:spTree>
    <p:extLst>
      <p:ext uri="{BB962C8B-B14F-4D97-AF65-F5344CB8AC3E}">
        <p14:creationId xmlns:p14="http://schemas.microsoft.com/office/powerpoint/2010/main" val="15558820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6179" y="359518"/>
            <a:ext cx="474726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Depression</a:t>
            </a:r>
          </a:p>
        </p:txBody>
      </p:sp>
      <p:sp>
        <p:nvSpPr>
          <p:cNvPr id="5" name="Rectangle 4"/>
          <p:cNvSpPr/>
          <p:nvPr/>
        </p:nvSpPr>
        <p:spPr>
          <a:xfrm>
            <a:off x="796519" y="1044701"/>
            <a:ext cx="5676900" cy="307777"/>
          </a:xfrm>
          <a:prstGeom prst="rect">
            <a:avLst/>
          </a:prstGeom>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     </a:t>
            </a:r>
            <a:endParaRPr lang="en-US" sz="1200"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978529" y="8435994"/>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104</a:t>
            </a:r>
          </a:p>
        </p:txBody>
      </p:sp>
      <p:sp>
        <p:nvSpPr>
          <p:cNvPr id="9" name="TextBox 8"/>
          <p:cNvSpPr txBox="1"/>
          <p:nvPr/>
        </p:nvSpPr>
        <p:spPr>
          <a:xfrm>
            <a:off x="796519" y="1044701"/>
            <a:ext cx="5724644" cy="8032968"/>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Elijah had just defeated the prophets of Baal on Mount Carmel.  He had won a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tremendous victory!  Exhausted from this ministry encounter with the false prophets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 received news that his enemy threatened to kill him.  Elijah ran to the desert and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wanted to commit suicide.   He told the Lord that he wanted to die!  </a:t>
            </a:r>
          </a:p>
          <a:p>
            <a:endParaRPr lang="en-US" sz="1200" b="1" dirty="0">
              <a:latin typeface="Times New Roman" panose="02020603050405020304" pitchFamily="18" charset="0"/>
              <a:cs typeface="Times New Roman" panose="02020603050405020304" pitchFamily="18" charset="0"/>
            </a:endParaRPr>
          </a:p>
          <a:p>
            <a:r>
              <a:rPr lang="en-US" sz="1100" b="1" dirty="0">
                <a:latin typeface="Times New Roman" panose="02020603050405020304" pitchFamily="18" charset="0"/>
                <a:cs typeface="Times New Roman" panose="02020603050405020304" pitchFamily="18" charset="0"/>
              </a:rPr>
              <a:t>                                  </a:t>
            </a:r>
            <a:r>
              <a:rPr lang="en-US" sz="2400" b="1" dirty="0">
                <a:solidFill>
                  <a:schemeClr val="accent2">
                    <a:lumMod val="75000"/>
                  </a:schemeClr>
                </a:solidFill>
                <a:latin typeface="Times New Roman" panose="02020603050405020304" pitchFamily="18" charset="0"/>
                <a:cs typeface="Times New Roman" panose="02020603050405020304" pitchFamily="18" charset="0"/>
              </a:rPr>
              <a:t>Elijah was Depressed</a:t>
            </a:r>
            <a:r>
              <a:rPr lang="en-US" sz="1200" dirty="0">
                <a:solidFill>
                  <a:schemeClr val="accent2">
                    <a:lumMod val="75000"/>
                  </a:schemeClr>
                </a:solidFill>
                <a:latin typeface="Times New Roman" panose="02020603050405020304" pitchFamily="18" charset="0"/>
                <a:cs typeface="Times New Roman" panose="02020603050405020304" pitchFamily="18" charset="0"/>
              </a:rPr>
              <a:t>  </a:t>
            </a:r>
            <a:endParaRPr lang="en-US" sz="1600" dirty="0">
              <a:solidFill>
                <a:schemeClr val="accent2">
                  <a:lumMod val="75000"/>
                </a:schemeClr>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Discouragement and depression are common in ministry.  Elijah’s depression was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caused by overwork and extreme pressure.  He felt like he was the only one standing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 truth in the nation.  Elijah cracked under this intense pressure and ended up alone 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desert.  The Lord helped Elijah overcome his depression.  The Lord never condemned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Elijah for feeling discouraged.  Instead, the Lord gave Elijah a new purpose on Mount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Horeb.  Elijah was refreshed in the presence of the Lord on the mountain!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It is essential that pastors find a Mount Horeb to be refreshed in the Lord.  Elijah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left Mount Horeb with renewed purpose and successfully fulfilled his ministry!  Even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spent time away from the crowds.  If the Messiah spent time alone from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demands of ministry, so can we!  King Solomon teaches us that a sharp axe cuts more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wood!  You can do twice the amount of work with less effort if you simply sharpen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axe.  A dull axe takes more effort to cut less wood.  In the same way, the axe of our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ministry can cut more wood if we take time to be sharpened!  Find your Mount Horeb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be refilled and sharpened for his purposes!</a:t>
            </a:r>
          </a:p>
          <a:p>
            <a:r>
              <a:rPr lang="en-US" sz="1200" dirty="0">
                <a:latin typeface="Times New Roman" panose="02020603050405020304" pitchFamily="18" charset="0"/>
                <a:cs typeface="Times New Roman" panose="02020603050405020304" pitchFamily="18" charset="0"/>
              </a:rPr>
              <a:t>______________________________</a:t>
            </a:r>
          </a:p>
          <a:p>
            <a:pPr marL="228600" indent="-228600">
              <a:buAutoNum type="arabicPeriod" startAt="28"/>
            </a:pPr>
            <a:r>
              <a:rPr lang="en-US" sz="1200" dirty="0">
                <a:latin typeface="Times New Roman" panose="02020603050405020304" pitchFamily="18" charset="0"/>
                <a:cs typeface="Times New Roman" panose="02020603050405020304" pitchFamily="18" charset="0"/>
              </a:rPr>
              <a:t>1 Kings 1						</a:t>
            </a:r>
          </a:p>
          <a:p>
            <a:pPr marL="228600" indent="-228600">
              <a:buAutoNum type="arabicPeriod" startAt="28"/>
            </a:pPr>
            <a:r>
              <a:rPr lang="en-US" sz="1200" dirty="0">
                <a:latin typeface="Times New Roman" panose="02020603050405020304" pitchFamily="18" charset="0"/>
                <a:cs typeface="Times New Roman" panose="02020603050405020304" pitchFamily="18" charset="0"/>
              </a:rPr>
              <a:t>Ecclesiastes 10:10</a:t>
            </a:r>
          </a:p>
          <a:p>
            <a:r>
              <a:rPr lang="en-US" sz="1200" dirty="0">
                <a:latin typeface="Times New Roman" panose="02020603050405020304" pitchFamily="18" charset="0"/>
                <a:cs typeface="Times New Roman" panose="02020603050405020304" pitchFamily="18" charset="0"/>
              </a:rPr>
              <a:t>  </a:t>
            </a:r>
          </a:p>
        </p:txBody>
      </p:sp>
      <p:sp>
        <p:nvSpPr>
          <p:cNvPr id="10" name="Rectangle 9"/>
          <p:cNvSpPr/>
          <p:nvPr/>
        </p:nvSpPr>
        <p:spPr>
          <a:xfrm>
            <a:off x="2398161" y="1972069"/>
            <a:ext cx="287258" cy="276999"/>
          </a:xfrm>
          <a:prstGeom prst="rect">
            <a:avLst/>
          </a:prstGeom>
        </p:spPr>
        <p:txBody>
          <a:bodyPr wrap="none">
            <a:spAutoFit/>
          </a:bodyPr>
          <a:lstStyle/>
          <a:p>
            <a:r>
              <a:rPr lang="en-US" sz="1200" dirty="0">
                <a:latin typeface="Angsana New" panose="02020603050405020304" pitchFamily="18" charset="-34"/>
                <a:cs typeface="Angsana New" panose="02020603050405020304" pitchFamily="18" charset="-34"/>
              </a:rPr>
              <a:t>28</a:t>
            </a:r>
          </a:p>
        </p:txBody>
      </p:sp>
      <p:sp>
        <p:nvSpPr>
          <p:cNvPr id="8" name="Rectangle 7"/>
          <p:cNvSpPr/>
          <p:nvPr/>
        </p:nvSpPr>
        <p:spPr>
          <a:xfrm>
            <a:off x="4086130" y="7094485"/>
            <a:ext cx="287258" cy="276999"/>
          </a:xfrm>
          <a:prstGeom prst="rect">
            <a:avLst/>
          </a:prstGeom>
        </p:spPr>
        <p:txBody>
          <a:bodyPr wrap="none">
            <a:spAutoFit/>
          </a:bodyPr>
          <a:lstStyle/>
          <a:p>
            <a:r>
              <a:rPr lang="en-US" sz="1200" dirty="0">
                <a:latin typeface="Angsana New" panose="02020603050405020304" pitchFamily="18" charset="-34"/>
                <a:cs typeface="Angsana New" panose="02020603050405020304" pitchFamily="18" charset="-34"/>
              </a:rPr>
              <a:t>29</a:t>
            </a:r>
          </a:p>
        </p:txBody>
      </p:sp>
    </p:spTree>
    <p:extLst>
      <p:ext uri="{BB962C8B-B14F-4D97-AF65-F5344CB8AC3E}">
        <p14:creationId xmlns:p14="http://schemas.microsoft.com/office/powerpoint/2010/main" val="8010032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7286" y="574943"/>
            <a:ext cx="474726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Integrity</a:t>
            </a:r>
          </a:p>
        </p:txBody>
      </p:sp>
      <p:sp>
        <p:nvSpPr>
          <p:cNvPr id="5" name="Rectangle 4"/>
          <p:cNvSpPr/>
          <p:nvPr/>
        </p:nvSpPr>
        <p:spPr>
          <a:xfrm>
            <a:off x="796519" y="1044701"/>
            <a:ext cx="5676900" cy="307777"/>
          </a:xfrm>
          <a:prstGeom prst="rect">
            <a:avLst/>
          </a:prstGeom>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     </a:t>
            </a:r>
            <a:endParaRPr lang="en-US" sz="1200"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957592" y="8461266"/>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105</a:t>
            </a:r>
          </a:p>
        </p:txBody>
      </p:sp>
      <p:sp>
        <p:nvSpPr>
          <p:cNvPr id="9" name="TextBox 8"/>
          <p:cNvSpPr txBox="1"/>
          <p:nvPr/>
        </p:nvSpPr>
        <p:spPr>
          <a:xfrm>
            <a:off x="1300820" y="1264198"/>
            <a:ext cx="4553726" cy="692497"/>
          </a:xfrm>
          <a:prstGeom prst="rect">
            <a:avLst/>
          </a:prstGeom>
          <a:solidFill>
            <a:schemeClr val="accent4">
              <a:lumMod val="20000"/>
              <a:lumOff val="80000"/>
            </a:schemeClr>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   “And David shepherded them </a:t>
            </a:r>
            <a:r>
              <a:rPr lang="en-US" sz="1400" b="1" dirty="0">
                <a:latin typeface="Times New Roman" panose="02020603050405020304" pitchFamily="18" charset="0"/>
                <a:cs typeface="Times New Roman" panose="02020603050405020304" pitchFamily="18" charset="0"/>
              </a:rPr>
              <a:t>with integrity of heart</a:t>
            </a:r>
            <a:r>
              <a:rPr lang="en-US" sz="1400" dirty="0">
                <a:latin typeface="Times New Roman" panose="02020603050405020304" pitchFamily="18" charset="0"/>
                <a:cs typeface="Times New Roman" panose="02020603050405020304" pitchFamily="18" charset="0"/>
              </a:rPr>
              <a:t>; with skillful hands he led them.”</a:t>
            </a:r>
          </a:p>
          <a:p>
            <a:pPr algn="ctr"/>
            <a:r>
              <a:rPr lang="en-US" sz="1100" dirty="0">
                <a:latin typeface="Times New Roman" panose="02020603050405020304" pitchFamily="18" charset="0"/>
                <a:cs typeface="Times New Roman" panose="02020603050405020304" pitchFamily="18" charset="0"/>
              </a:rPr>
              <a:t>Psalm 78:72</a:t>
            </a:r>
          </a:p>
        </p:txBody>
      </p:sp>
      <p:sp>
        <p:nvSpPr>
          <p:cNvPr id="8" name="TextBox 7"/>
          <p:cNvSpPr txBox="1"/>
          <p:nvPr/>
        </p:nvSpPr>
        <p:spPr>
          <a:xfrm>
            <a:off x="926568" y="1985801"/>
            <a:ext cx="5680466" cy="6370975"/>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This scripture may sound a little odd.  Kind David shepherded them with integrity?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can hear the mumbling in your thoughts!  How did the guy who killed his friend in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order to cover up an affair have integrity?  King David is famous for his infidelity with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beautiful Bathsheba!  Yes, King David sinned a great sin.  Yet when confronted with 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sin, he admitted it and repented.  David did not try to blame others for his sin or deny 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sin, but instead took full responsibility for his behavior.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Integrity is not the absence of sin!  Integrity is taking responsibility for our actions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being accountable for them</a:t>
            </a:r>
            <a:r>
              <a:rPr lang="en-US" sz="1200" b="1" dirty="0">
                <a:latin typeface="Times New Roman" panose="02020603050405020304" pitchFamily="18" charset="0"/>
                <a:cs typeface="Times New Roman" panose="02020603050405020304" pitchFamily="18" charset="0"/>
              </a:rPr>
              <a:t>.  Many pastors will not commit David’s sin, but many</a:t>
            </a:r>
          </a:p>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of those same pastors will not walk in integrity</a:t>
            </a:r>
            <a:r>
              <a:rPr lang="en-US" sz="1200" dirty="0">
                <a:latin typeface="Times New Roman" panose="02020603050405020304" pitchFamily="18" charset="0"/>
                <a:cs typeface="Times New Roman" panose="02020603050405020304" pitchFamily="18" charset="0"/>
              </a:rPr>
              <a:t>.  I know many pastors who are not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accountable for anything that they do.  They see themselves as untouchable leaders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instead of servants.  David walked in humility and had a contrite heart.  David walked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integrity not sinless perfection.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Pastors should walk above reproach.  Pastors should pursue righteousness and a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holy life.  But pastors must also be humble enough to be accountable when they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make mistakes.  Are you accountable to others?  Do you always have to be right?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 you allow others to speak into your life?  Are you walking in integrity? </a:t>
            </a:r>
          </a:p>
        </p:txBody>
      </p:sp>
    </p:spTree>
    <p:extLst>
      <p:ext uri="{BB962C8B-B14F-4D97-AF65-F5344CB8AC3E}">
        <p14:creationId xmlns:p14="http://schemas.microsoft.com/office/powerpoint/2010/main" val="17351926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0374" y="362059"/>
            <a:ext cx="474726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Lack of Faith</a:t>
            </a:r>
          </a:p>
        </p:txBody>
      </p:sp>
      <p:sp>
        <p:nvSpPr>
          <p:cNvPr id="5" name="Rectangle 4"/>
          <p:cNvSpPr/>
          <p:nvPr/>
        </p:nvSpPr>
        <p:spPr>
          <a:xfrm>
            <a:off x="796519" y="1044701"/>
            <a:ext cx="5676900" cy="307777"/>
          </a:xfrm>
          <a:prstGeom prst="rect">
            <a:avLst/>
          </a:prstGeom>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     </a:t>
            </a:r>
            <a:endParaRPr lang="en-US" sz="1200"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971292" y="8444392"/>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106</a:t>
            </a:r>
          </a:p>
        </p:txBody>
      </p:sp>
      <p:sp>
        <p:nvSpPr>
          <p:cNvPr id="8" name="TextBox 7"/>
          <p:cNvSpPr txBox="1"/>
          <p:nvPr/>
        </p:nvSpPr>
        <p:spPr>
          <a:xfrm>
            <a:off x="868412" y="1131682"/>
            <a:ext cx="5766322" cy="7848302"/>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Pastors deal with life emergencies more than most people with the possible exception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doctors.  The constant drain of people pulling on your faith can make you dry.  A lady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with an issue of blood touched the hem of Jesus garments and was healed.  Jesus turned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asked, “</a:t>
            </a:r>
            <a:r>
              <a:rPr lang="en-US" sz="1200" b="1" dirty="0">
                <a:latin typeface="Times New Roman" panose="02020603050405020304" pitchFamily="18" charset="0"/>
                <a:cs typeface="Times New Roman" panose="02020603050405020304" pitchFamily="18" charset="0"/>
              </a:rPr>
              <a:t>who touched me</a:t>
            </a:r>
            <a:r>
              <a:rPr lang="en-US" sz="1200" dirty="0">
                <a:latin typeface="Times New Roman" panose="02020603050405020304" pitchFamily="18" charset="0"/>
                <a:cs typeface="Times New Roman" panose="02020603050405020304" pitchFamily="18" charset="0"/>
              </a:rPr>
              <a:t>”?  Jesus felt power leave his body when the woman touched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his garment (depleted).</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In the same way we can feel depleted through all of the tragedies and difficult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times of ministry.  When we don’t see an answer to prayer and a child dies in her moms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arms faith can be depleted.  When we pray for provision, but the budget is still strained,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we can feel depleted.  When we believe God for a great harvest of souls, but very few</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come to the Lord we can feel depleted.  Depleted faith can cause pastors to hide in their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liturgy.  Pastors can begin to recite prayer as part of a liturgy instead of believing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God will answer their prayer.  This is dangerous because faith can turn into religion.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Ministry can deplete you until you are totally empty.  Many pastors will experience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emptiness and a lack of faith.  Depleted pastors often struggle with their faith and their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calling.  The key to being revitalized is to get alone with God.   A fresh encounter with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Lord will replenish your empty heart.  Some pastors focus on attempting to enlarge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their faith when they are depleted.  We do not put faith in our faith!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p:txBody>
      </p:sp>
      <p:sp>
        <p:nvSpPr>
          <p:cNvPr id="2" name="Rectangle 1"/>
          <p:cNvSpPr/>
          <p:nvPr/>
        </p:nvSpPr>
        <p:spPr>
          <a:xfrm>
            <a:off x="1121624" y="3025253"/>
            <a:ext cx="5057417" cy="900246"/>
          </a:xfrm>
          <a:prstGeom prst="rect">
            <a:avLst/>
          </a:prstGeom>
          <a:solidFill>
            <a:schemeClr val="accent4">
              <a:lumMod val="20000"/>
              <a:lumOff val="80000"/>
            </a:schemeClr>
          </a:solidFill>
          <a:ln>
            <a:solidFill>
              <a:schemeClr val="tx1"/>
            </a:solidFill>
          </a:ln>
        </p:spPr>
        <p:txBody>
          <a:bodyPr wrap="square">
            <a:spAutoFit/>
          </a:bodyPr>
          <a:lstStyle/>
          <a:p>
            <a:r>
              <a:rPr lang="en-US" sz="1050" dirty="0">
                <a:solidFill>
                  <a:srgbClr val="000000"/>
                </a:solidFill>
                <a:latin typeface="Times New Roman" panose="02020603050405020304" pitchFamily="18" charset="0"/>
                <a:cs typeface="Times New Roman" panose="02020603050405020304" pitchFamily="18" charset="0"/>
              </a:rPr>
              <a:t>“As Jesus was on His way, the crowds almost crushed Him. And there was a woman there who had been subject to bleeding for twelve years, but no one could heal her. She came up behind Him and touched the edge of His cloak, and immediately her bleeding stopped. ‘</a:t>
            </a:r>
            <a:r>
              <a:rPr lang="en-US" sz="1050" b="1" dirty="0">
                <a:solidFill>
                  <a:srgbClr val="000000"/>
                </a:solidFill>
                <a:latin typeface="Times New Roman" panose="02020603050405020304" pitchFamily="18" charset="0"/>
                <a:cs typeface="Times New Roman" panose="02020603050405020304" pitchFamily="18" charset="0"/>
              </a:rPr>
              <a:t>Who touched Me</a:t>
            </a:r>
            <a:r>
              <a:rPr lang="en-US" sz="1050" dirty="0">
                <a:solidFill>
                  <a:srgbClr val="000000"/>
                </a:solidFill>
                <a:latin typeface="Times New Roman" panose="02020603050405020304" pitchFamily="18" charset="0"/>
                <a:cs typeface="Times New Roman" panose="02020603050405020304" pitchFamily="18" charset="0"/>
              </a:rPr>
              <a:t>?’ Jesus asked. Jesus said, ‘Someone touched Me; </a:t>
            </a:r>
            <a:r>
              <a:rPr lang="en-US" sz="1050" b="1" dirty="0">
                <a:solidFill>
                  <a:schemeClr val="accent5">
                    <a:lumMod val="75000"/>
                  </a:schemeClr>
                </a:solidFill>
                <a:latin typeface="Times New Roman" panose="02020603050405020304" pitchFamily="18" charset="0"/>
                <a:cs typeface="Times New Roman" panose="02020603050405020304" pitchFamily="18" charset="0"/>
              </a:rPr>
              <a:t>I know that power has gone out from Me</a:t>
            </a:r>
            <a:r>
              <a:rPr lang="en-US" sz="1050" dirty="0">
                <a:solidFill>
                  <a:srgbClr val="000000"/>
                </a:solidFill>
                <a:latin typeface="Times New Roman" panose="02020603050405020304" pitchFamily="18" charset="0"/>
                <a:cs typeface="Times New Roman" panose="02020603050405020304" pitchFamily="18" charset="0"/>
              </a:rPr>
              <a:t>.’ (</a:t>
            </a:r>
            <a:r>
              <a:rPr lang="en-US" sz="1050" b="1" dirty="0">
                <a:solidFill>
                  <a:srgbClr val="000000"/>
                </a:solidFill>
                <a:latin typeface="Times New Roman" panose="02020603050405020304" pitchFamily="18" charset="0"/>
                <a:cs typeface="Times New Roman" panose="02020603050405020304" pitchFamily="18" charset="0"/>
              </a:rPr>
              <a:t>depleted</a:t>
            </a:r>
            <a:r>
              <a:rPr lang="en-US" sz="1050" dirty="0">
                <a:solidFill>
                  <a:srgbClr val="000000"/>
                </a:solidFill>
                <a:latin typeface="Times New Roman" panose="02020603050405020304" pitchFamily="18" charset="0"/>
                <a:cs typeface="Times New Roman" panose="02020603050405020304" pitchFamily="18" charset="0"/>
              </a:rPr>
              <a:t>) Luke 8:43-47</a:t>
            </a:r>
            <a:endParaRPr 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8731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2965" y="354717"/>
            <a:ext cx="5922217" cy="8586966"/>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famous evangelist Reinhard Bonnke says, “It is not the size of your faith, but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size of your God that determines results”.  The American view of God is very small.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When I was traveling in India on a mission's trip, I saw a little elephant on the dashboard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the taxi.  Wanting to make conversation with the cab driver, I inquired about the little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silver elephant.  He replied that it was his god.  Silently, I mused that he had a very little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god.</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 the way back home, traveling at 37,000 feet, I reflected on this moment.  I felt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Lord whisper to me that many Americans also had a small view of God.  Many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believers have a dashboard Jesus.  They don’t mind a Jesus in a sermon.  They don’t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mind singing about Jesus, as long as it isn’t personal.  They simply do not see Jesus as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portrayed in the book of Hebrews.  Jesus is not the creator and king of the universe.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It is easier to have a convenient dashboard Jesus that we can control.  Keep Jesus 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religious ritual, or historic creed.  Just do not let him off of the dashboard and into my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life.</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Many believers emphasize having a great faith but having a small God.  If we focus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 building a great faith in ourselves while holding to a dashboard Jesus view of God,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then we are merely Christian Humanists.  Jesus said that a tiny seed of faith like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mustard seed could move mountains.  He was teaching his disciples to remember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it was not the size of their faith, but the size of their God that made the difference.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Have you lost the wonder of God?  How big is your perspective on God? He can fill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up to overflowing.</a:t>
            </a:r>
          </a:p>
          <a:p>
            <a:endParaRPr lang="en-US" sz="1200" dirty="0">
              <a:latin typeface="Times New Roman" panose="02020603050405020304" pitchFamily="18" charset="0"/>
              <a:cs typeface="Times New Roman" panose="02020603050405020304" pitchFamily="18" charset="0"/>
            </a:endParaRPr>
          </a:p>
        </p:txBody>
      </p:sp>
      <p:sp>
        <p:nvSpPr>
          <p:cNvPr id="3" name="Rectangle 2"/>
          <p:cNvSpPr/>
          <p:nvPr/>
        </p:nvSpPr>
        <p:spPr>
          <a:xfrm>
            <a:off x="5981700" y="8435994"/>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107</a:t>
            </a:r>
          </a:p>
        </p:txBody>
      </p:sp>
    </p:spTree>
    <p:extLst>
      <p:ext uri="{BB962C8B-B14F-4D97-AF65-F5344CB8AC3E}">
        <p14:creationId xmlns:p14="http://schemas.microsoft.com/office/powerpoint/2010/main" val="19607481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4286" y="1654737"/>
            <a:ext cx="5648827" cy="7109639"/>
          </a:xfrm>
          <a:prstGeom prst="rect">
            <a:avLst/>
          </a:prstGeom>
        </p:spPr>
        <p:txBody>
          <a:bodyPr wrap="square">
            <a:spAutoFit/>
          </a:bodyPr>
          <a:lstStyle/>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Boeing 757 banked through heavy clouds in its final decent to Iquitos, Peru.</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Amazon team weary from the long flight from Atlanta, Georgia awoke from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bumpy turbulence.  Looking out of the window I saw the familiar sight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sea of green jungle for as far as you could see in any direction.  Our team was excited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about sharing with these untrained pastors in the winter leadership conference.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deep sense of  responsibility filled my heart.  These pastors are isolated from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world and receive very little encouragement or training.  “Lord” I muttered,  “please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help us strengthen these precious men this week”.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pondered some of the leadership principles that I was studying for this trip.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Some of our leadership principles are universal and can apply to any culture.  But,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some leadership principles seem difficult to convey in a cross-cultural context.  I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remember the founding missionary couple, Mike and Susie Dempsy telling me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Peruvian pastors did not understand John Maxwell training videos.  The pastors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desperately needed to learn leadership concepts, but just could not grasp some of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Maxwell principles presented in the training videos.  So, they asked me to conduct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 annual leadership conference for these precious village pastors.</a:t>
            </a:r>
          </a:p>
          <a:p>
            <a:endParaRPr lang="en-US" sz="1200" dirty="0"/>
          </a:p>
        </p:txBody>
      </p:sp>
      <p:sp>
        <p:nvSpPr>
          <p:cNvPr id="2" name="Rectangle 1"/>
          <p:cNvSpPr/>
          <p:nvPr/>
        </p:nvSpPr>
        <p:spPr>
          <a:xfrm>
            <a:off x="944286" y="379280"/>
            <a:ext cx="4940456" cy="369332"/>
          </a:xfrm>
          <a:prstGeom prst="rect">
            <a:avLst/>
          </a:prstGeom>
        </p:spPr>
        <p:txBody>
          <a:bodyPr wrap="none">
            <a:spAutoFit/>
          </a:bodyPr>
          <a:lstStyle/>
          <a:p>
            <a:pPr algn="ct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The Challenge of Different Congregational Sizes</a:t>
            </a:r>
          </a:p>
        </p:txBody>
      </p:sp>
      <p:sp>
        <p:nvSpPr>
          <p:cNvPr id="5" name="Rectangle 4"/>
          <p:cNvSpPr/>
          <p:nvPr/>
        </p:nvSpPr>
        <p:spPr>
          <a:xfrm>
            <a:off x="5974080" y="8435994"/>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108</a:t>
            </a:r>
          </a:p>
        </p:txBody>
      </p:sp>
      <p:pic>
        <p:nvPicPr>
          <p:cNvPr id="6" name="Picture 2" descr="http://www.shopzeus.co.uk/thumbnail.php?image=http://zeusd1.shopzeus.com/images/clipart.com/3000062.jpg&amp;height=180&amp;width=1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267" y="1455329"/>
            <a:ext cx="598625" cy="477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shopzeus.co.uk/thumbnail.php?image=http://zeusd1.shopzeus.com/images/clipart.com/3000062.jpg&amp;height=180&amp;width=1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535" y="1272851"/>
            <a:ext cx="956650" cy="763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shopzeus.co.uk/thumbnail.php?image=http://zeusd1.shopzeus.com/images/clipart.com/3000062.jpg&amp;height=180&amp;width=1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141" y="975591"/>
            <a:ext cx="1459729" cy="115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42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773" y="-146847"/>
            <a:ext cx="5648827" cy="846385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have been a John Maxwell fan for many years and have grown under his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incredible ministry.  So, my intent is not to diminish John Maxwell, but to suggest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many of our North American leadership concepts do not always translate into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remote village mindsets. Here is a basic cultural barrier that our concepts need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cross before we can effectively train others in third world regions.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                            </a:t>
            </a:r>
            <a:r>
              <a:rPr lang="en-US" sz="3200" b="1" u="sng" dirty="0">
                <a:solidFill>
                  <a:schemeClr val="accent5">
                    <a:lumMod val="75000"/>
                  </a:schemeClr>
                </a:solidFill>
                <a:latin typeface="Times New Roman" panose="02020603050405020304" pitchFamily="18" charset="0"/>
                <a:cs typeface="Times New Roman" panose="02020603050405020304" pitchFamily="18" charset="0"/>
              </a:rPr>
              <a:t>Village Simplicity</a:t>
            </a:r>
            <a:endParaRPr lang="en-US" b="1" u="sng"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200" b="1" u="sng" dirty="0">
              <a:solidFill>
                <a:schemeClr val="tx2">
                  <a:lumMod val="40000"/>
                  <a:lumOff val="60000"/>
                </a:schemeClr>
              </a:solidFill>
              <a:latin typeface="Times New Roman" panose="02020603050405020304" pitchFamily="18" charset="0"/>
              <a:cs typeface="Times New Roman" panose="02020603050405020304" pitchFamily="18" charset="0"/>
            </a:endParaRPr>
          </a:p>
          <a:p>
            <a:pPr marL="257175" indent="-257175">
              <a:buAutoNum type="arabicPeriod"/>
            </a:pPr>
            <a:endParaRPr lang="en-US" sz="1200" b="1" u="sng"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average church size in a village is about 10-25 people.  The pastor usually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works a full-time job and does not have time to devote himself to office hours.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 does not have a staff to manage his church.  Life revolves around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simplicity of village life.  Daily hunting and fishing take up large amounts of time.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Village life is simple.  Complex ministry models typically will not work in this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environment.  Villagers move in rhythm with nature.  They begin their day at sunrise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end their day at sunset.  Villages are small communities where everyone knows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everything about everybody!  </a:t>
            </a:r>
            <a:r>
              <a:rPr lang="en-US" sz="1200" b="1" dirty="0">
                <a:latin typeface="Times New Roman" panose="02020603050405020304" pitchFamily="18" charset="0"/>
                <a:cs typeface="Times New Roman" panose="02020603050405020304" pitchFamily="18" charset="0"/>
              </a:rPr>
              <a:t>Reputations</a:t>
            </a:r>
            <a:r>
              <a:rPr lang="en-US" sz="1200" dirty="0">
                <a:latin typeface="Times New Roman" panose="02020603050405020304" pitchFamily="18" charset="0"/>
                <a:cs typeface="Times New Roman" panose="02020603050405020304" pitchFamily="18" charset="0"/>
              </a:rPr>
              <a:t> are known by everyone in the village.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People retell stories about other people for entertainment.  A village pastor will be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observed by everyone!  Jesus ministered in similar circumstances.  Over 90% of 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ministry was around the sea of Galilee.  Village pastors should pay particular attention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the life and ministry of Jesus Christ.  He successfully ministered in small villages!   </a:t>
            </a:r>
          </a:p>
        </p:txBody>
      </p:sp>
      <p:sp>
        <p:nvSpPr>
          <p:cNvPr id="3" name="Rectangle 2"/>
          <p:cNvSpPr/>
          <p:nvPr/>
        </p:nvSpPr>
        <p:spPr>
          <a:xfrm>
            <a:off x="5960584" y="8428374"/>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109</a:t>
            </a:r>
          </a:p>
        </p:txBody>
      </p:sp>
    </p:spTree>
    <p:extLst>
      <p:ext uri="{BB962C8B-B14F-4D97-AF65-F5344CB8AC3E}">
        <p14:creationId xmlns:p14="http://schemas.microsoft.com/office/powerpoint/2010/main" val="3494608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3109" y="545798"/>
            <a:ext cx="5648827" cy="8032968"/>
          </a:xfrm>
          <a:prstGeom prst="rect">
            <a:avLst/>
          </a:prstGeom>
        </p:spPr>
        <p:txBody>
          <a:bodyPr wrap="square">
            <a:spAutoFit/>
          </a:bodyPr>
          <a:lstStyle/>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Jesus was very relational and spent most of his time with people.  He lived in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village of Capernaum located on the northern shore of the Sea of Galilee.  He ate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with the people, celebrated weddings with the village and attended worship services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at the synagogue.  His ministry grew through personal contact.  Jesus did not have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modern technology for ministry.  These villages were simple and poor.  So how did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accomplish his world-changing ministry in simple surroundings?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He developed loving relationships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He kept a pure reputation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He prayed with faith producing miracles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He met common needs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He preached with authority</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Jesus is the Son of God and has divine power to accomplish God’s will.  He did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many miracles in these Galilean villages.  Villagers did not want a complex religion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they wanted power for daily living.  The same Holy Spirit that was in Jesus Christ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 available to every pastor in the world.  God still performs miracles.  God does not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change!  The Holy Spirit is still available to heal, deliver and provide!</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crowds grew under the ministry of Jesus.  Jesus began to appoint disciples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help him with the growing crowds!</a:t>
            </a:r>
          </a:p>
        </p:txBody>
      </p:sp>
      <p:sp>
        <p:nvSpPr>
          <p:cNvPr id="3" name="Rectangle 2"/>
          <p:cNvSpPr/>
          <p:nvPr/>
        </p:nvSpPr>
        <p:spPr>
          <a:xfrm>
            <a:off x="5960584" y="8428374"/>
            <a:ext cx="409792"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110</a:t>
            </a:r>
          </a:p>
        </p:txBody>
      </p:sp>
      <p:sp>
        <p:nvSpPr>
          <p:cNvPr id="5" name="Rectangle 4"/>
          <p:cNvSpPr/>
          <p:nvPr/>
        </p:nvSpPr>
        <p:spPr>
          <a:xfrm>
            <a:off x="2376109" y="3382493"/>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381147" y="3738082"/>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81147" y="4105945"/>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381147" y="4486082"/>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383666" y="4842120"/>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http://www.clker.com/cliparts/b/l/n/Q/E/5/check-mark-13x13-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6109" y="2974569"/>
            <a:ext cx="307130" cy="3061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3166" y="7299847"/>
            <a:ext cx="5511667" cy="307777"/>
          </a:xfrm>
          <a:prstGeom prst="rect">
            <a:avLst/>
          </a:prstGeom>
          <a:solidFill>
            <a:schemeClr val="accent4">
              <a:lumMod val="20000"/>
              <a:lumOff val="80000"/>
            </a:schemeClr>
          </a:solidFill>
          <a:ln>
            <a:solidFill>
              <a:schemeClr val="tx1"/>
            </a:solidFill>
          </a:ln>
        </p:spPr>
        <p:txBody>
          <a:bodyPr wrap="square">
            <a:spAutoFit/>
          </a:bodyPr>
          <a:lstStyle/>
          <a:p>
            <a:r>
              <a:rPr lang="en-US" sz="1400" dirty="0">
                <a:solidFill>
                  <a:srgbClr val="001320"/>
                </a:solidFill>
                <a:latin typeface="Times New Roman" panose="02020603050405020304" pitchFamily="18" charset="0"/>
                <a:cs typeface="Times New Roman" panose="02020603050405020304" pitchFamily="18" charset="0"/>
              </a:rPr>
              <a:t>“Jesus Christ is the same yesterday, today, and forever” Hebrews 13:8</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7970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442" y="170795"/>
            <a:ext cx="5995116" cy="89255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pPr algn="ctr"/>
            <a:r>
              <a:rPr lang="en-US" sz="1400" b="1" dirty="0">
                <a:latin typeface="BODONI 72 OLDSTYLE BOOK" pitchFamily="2" charset="0"/>
                <a:cs typeface="Times New Roman" panose="02020603050405020304" pitchFamily="18" charset="0"/>
              </a:rPr>
              <a:t>Chapter Two: </a:t>
            </a:r>
            <a:endParaRPr lang="en-US" sz="1000" b="1" dirty="0">
              <a:latin typeface="BODONI 72 OLDSTYLE BOOK" pitchFamily="2" charset="0"/>
              <a:cs typeface="Times New Roman" panose="02020603050405020304" pitchFamily="18" charset="0"/>
            </a:endParaRPr>
          </a:p>
          <a:p>
            <a:pPr algn="ctr"/>
            <a:r>
              <a:rPr lang="en-US" sz="2400" b="1" dirty="0">
                <a:solidFill>
                  <a:schemeClr val="accent1">
                    <a:lumMod val="75000"/>
                  </a:schemeClr>
                </a:solidFill>
                <a:latin typeface="BODONI 72 OLDSTYLE BOOK" pitchFamily="2" charset="0"/>
                <a:cs typeface="Times New Roman" panose="02020603050405020304" pitchFamily="18" charset="0"/>
              </a:rPr>
              <a:t>The Responsibilities of the Pastor</a:t>
            </a:r>
            <a:endParaRPr lang="en-US" b="1" dirty="0">
              <a:solidFill>
                <a:schemeClr val="accent1">
                  <a:lumMod val="75000"/>
                </a:schemeClr>
              </a:solidFill>
              <a:latin typeface="BODONI 72 OLDSTYLE BOOK" pitchFamily="2"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            I responded to the Call of ministry twenty years ago.  At that time, I was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successful businessman working for General Motors Acceptance Corporation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as a marketing representative.  I enjoyed financial success with General Motors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and looked forward to a promising career.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 large mega church in Virginia Beach, Virginia called me to serve as a full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time pastor.  I will never forget ending a promising career to enter into the great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unknown of vocational ministry.  My wife and I stepped out of our comfort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zone and said “YES” to the call.  This transition required great faith.  We would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not have made the move from financial success to financial uncertainty without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 clear call from the Lord.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I still remember my first day at church.  I walked aimlessly around the church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facility trying to find something to do!  I had no idea what a pastor did during the day!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I thought the pastor only worked on Sunday!  I was absolutely ignorant of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ministry responsibilities of a pastor.  Slowly, over time, I began to learn what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pastor was supposed to do!  Now twenty years later I am continuing to grow in my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understanding of what it means to be a good shepherd!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sz="1200" i="1" dirty="0">
                <a:latin typeface="Times New Roman" panose="02020603050405020304" pitchFamily="18" charset="0"/>
                <a:cs typeface="Times New Roman" panose="02020603050405020304" pitchFamily="18" charset="0"/>
              </a:rPr>
              <a:t>						</a:t>
            </a:r>
          </a:p>
          <a:p>
            <a:r>
              <a:rPr lang="en-US" sz="1200" i="1" dirty="0">
                <a:latin typeface="Times New Roman" panose="02020603050405020304" pitchFamily="18" charset="0"/>
                <a:cs typeface="Times New Roman" panose="02020603050405020304" pitchFamily="18" charset="0"/>
              </a:rPr>
              <a:t>					             </a:t>
            </a:r>
          </a:p>
          <a:p>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5</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02224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1571" y="481342"/>
            <a:ext cx="5648827" cy="7478970"/>
          </a:xfrm>
          <a:prstGeom prst="rect">
            <a:avLst/>
          </a:prstGeom>
        </p:spPr>
        <p:txBody>
          <a:bodyPr wrap="square">
            <a:spAutoFit/>
          </a:bodyPr>
          <a:lstStyle/>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Jesus easily ministered to small groups at the beginning of his ministry.  When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crowds exploded; Jesus had to use different leadership skills.  Jesus began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develop his leaders so that they could assume ministry responsibilities.  He began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delegate assignments to his disciples!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crowds of people became too big for one person!  These principles are still true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today!  The skills necessary to lead a group of 15 people is far different than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skills required to lead a church of 3,000 people.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Gary McIntosh wrote an amazing book about successfully ministering in churches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different sizes!  His book entitled “One Size Doesn’t Fit All”  has been a tremendous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blessing to me.  I have been a pastor of a church of 125 members, a church of 400</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members and I have been an associate pastor of a mega church of 2,300 people.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Each one of these different sized churches required a different leadership focus.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is especially true for small village congregations.  Pastoring churches of different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sizes is very challenging.  Leading a church of 25 people requires different skills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than leading a church of 400 people.  Jesus successfully transitioned his leadership</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from small groups to massive crowds.  Pastors need to learn how to transition their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churches to the next level!  </a:t>
            </a:r>
          </a:p>
        </p:txBody>
      </p:sp>
      <p:sp>
        <p:nvSpPr>
          <p:cNvPr id="3" name="Rectangle 2"/>
          <p:cNvSpPr/>
          <p:nvPr/>
        </p:nvSpPr>
        <p:spPr>
          <a:xfrm>
            <a:off x="5960584" y="8428374"/>
            <a:ext cx="404085"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111</a:t>
            </a:r>
          </a:p>
        </p:txBody>
      </p:sp>
    </p:spTree>
    <p:extLst>
      <p:ext uri="{BB962C8B-B14F-4D97-AF65-F5344CB8AC3E}">
        <p14:creationId xmlns:p14="http://schemas.microsoft.com/office/powerpoint/2010/main" val="10180216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4254" y="348793"/>
            <a:ext cx="5648827" cy="8402300"/>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 Gary McIntosh’s Typology of Church Sizes gives a vivid overview of the different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leadership skills needed for different congregational sizes.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_____________________________</a:t>
            </a:r>
          </a:p>
          <a:p>
            <a:r>
              <a:rPr lang="en-US" sz="1200" dirty="0">
                <a:latin typeface="Times New Roman" panose="02020603050405020304" pitchFamily="18" charset="0"/>
                <a:cs typeface="Times New Roman" panose="02020603050405020304" pitchFamily="18" charset="0"/>
              </a:rPr>
              <a:t>30. One Size Doesn’t Fit All by Gary McIntosh</a:t>
            </a:r>
          </a:p>
        </p:txBody>
      </p:sp>
      <p:graphicFrame>
        <p:nvGraphicFramePr>
          <p:cNvPr id="2" name="Table 1"/>
          <p:cNvGraphicFramePr>
            <a:graphicFrameLocks noGrp="1"/>
          </p:cNvGraphicFramePr>
          <p:nvPr>
            <p:extLst>
              <p:ext uri="{D42A27DB-BD31-4B8C-83A1-F6EECF244321}">
                <p14:modId xmlns:p14="http://schemas.microsoft.com/office/powerpoint/2010/main" val="1499766000"/>
              </p:ext>
            </p:extLst>
          </p:nvPr>
        </p:nvGraphicFramePr>
        <p:xfrm>
          <a:off x="1018477" y="1493520"/>
          <a:ext cx="5191164" cy="6600144"/>
        </p:xfrm>
        <a:graphic>
          <a:graphicData uri="http://schemas.openxmlformats.org/drawingml/2006/table">
            <a:tbl>
              <a:tblPr firstRow="1" bandRow="1">
                <a:tableStyleId>{073A0DAA-6AF3-43AB-8588-CEC1D06C72B9}</a:tableStyleId>
              </a:tblPr>
              <a:tblGrid>
                <a:gridCol w="1297791">
                  <a:extLst>
                    <a:ext uri="{9D8B030D-6E8A-4147-A177-3AD203B41FA5}">
                      <a16:colId xmlns:a16="http://schemas.microsoft.com/office/drawing/2014/main" val="20000"/>
                    </a:ext>
                  </a:extLst>
                </a:gridCol>
                <a:gridCol w="1301050">
                  <a:extLst>
                    <a:ext uri="{9D8B030D-6E8A-4147-A177-3AD203B41FA5}">
                      <a16:colId xmlns:a16="http://schemas.microsoft.com/office/drawing/2014/main" val="20001"/>
                    </a:ext>
                  </a:extLst>
                </a:gridCol>
                <a:gridCol w="1294532">
                  <a:extLst>
                    <a:ext uri="{9D8B030D-6E8A-4147-A177-3AD203B41FA5}">
                      <a16:colId xmlns:a16="http://schemas.microsoft.com/office/drawing/2014/main" val="20002"/>
                    </a:ext>
                  </a:extLst>
                </a:gridCol>
                <a:gridCol w="1297791">
                  <a:extLst>
                    <a:ext uri="{9D8B030D-6E8A-4147-A177-3AD203B41FA5}">
                      <a16:colId xmlns:a16="http://schemas.microsoft.com/office/drawing/2014/main" val="20003"/>
                    </a:ext>
                  </a:extLst>
                </a:gridCol>
              </a:tblGrid>
              <a:tr h="866977">
                <a:tc>
                  <a:txBody>
                    <a:bodyPr/>
                    <a:lstStyle/>
                    <a:p>
                      <a:r>
                        <a:rPr lang="en-US" sz="2400" b="0" dirty="0"/>
                        <a:t>Factors</a:t>
                      </a:r>
                    </a:p>
                  </a:txBody>
                  <a:tcPr marL="51435" marR="51435" marT="25718" marB="25718"/>
                </a:tc>
                <a:tc>
                  <a:txBody>
                    <a:bodyPr/>
                    <a:lstStyle/>
                    <a:p>
                      <a:r>
                        <a:rPr lang="en-US" sz="2400" b="0" dirty="0"/>
                        <a:t>Small Church</a:t>
                      </a:r>
                    </a:p>
                  </a:txBody>
                  <a:tcPr marL="51435" marR="51435" marT="25718" marB="25718"/>
                </a:tc>
                <a:tc>
                  <a:txBody>
                    <a:bodyPr/>
                    <a:lstStyle/>
                    <a:p>
                      <a:r>
                        <a:rPr lang="en-US" sz="2400" b="0" dirty="0"/>
                        <a:t>Medium Church</a:t>
                      </a:r>
                    </a:p>
                  </a:txBody>
                  <a:tcPr marL="51435" marR="51435" marT="25718" marB="25718"/>
                </a:tc>
                <a:tc>
                  <a:txBody>
                    <a:bodyPr/>
                    <a:lstStyle/>
                    <a:p>
                      <a:r>
                        <a:rPr lang="en-US" sz="2400" b="0" dirty="0"/>
                        <a:t>Large Church</a:t>
                      </a:r>
                    </a:p>
                  </a:txBody>
                  <a:tcPr marL="51435" marR="51435" marT="25718" marB="25718"/>
                </a:tc>
                <a:extLst>
                  <a:ext uri="{0D108BD9-81ED-4DB2-BD59-A6C34878D82A}">
                    <a16:rowId xmlns:a16="http://schemas.microsoft.com/office/drawing/2014/main" val="10000"/>
                  </a:ext>
                </a:extLst>
              </a:tr>
              <a:tr h="760299">
                <a:tc>
                  <a:txBody>
                    <a:bodyPr/>
                    <a:lstStyle/>
                    <a:p>
                      <a:r>
                        <a:rPr lang="en-US" sz="1600" dirty="0">
                          <a:latin typeface="Times New Roman" panose="02020603050405020304" pitchFamily="18" charset="0"/>
                          <a:cs typeface="Times New Roman" panose="02020603050405020304" pitchFamily="18" charset="0"/>
                        </a:rPr>
                        <a:t>Size</a:t>
                      </a:r>
                    </a:p>
                  </a:txBody>
                  <a:tcPr marL="51435" marR="51435" marT="25718" marB="25718"/>
                </a:tc>
                <a:tc>
                  <a:txBody>
                    <a:bodyPr/>
                    <a:lstStyle/>
                    <a:p>
                      <a:r>
                        <a:rPr lang="en-US" sz="1600" dirty="0">
                          <a:latin typeface="Times New Roman" panose="02020603050405020304" pitchFamily="18" charset="0"/>
                          <a:cs typeface="Times New Roman" panose="02020603050405020304" pitchFamily="18" charset="0"/>
                        </a:rPr>
                        <a:t>15-150</a:t>
                      </a:r>
                    </a:p>
                  </a:txBody>
                  <a:tcPr marL="51435" marR="51435" marT="25718" marB="25718"/>
                </a:tc>
                <a:tc>
                  <a:txBody>
                    <a:bodyPr/>
                    <a:lstStyle/>
                    <a:p>
                      <a:r>
                        <a:rPr lang="en-US" sz="1600" dirty="0">
                          <a:latin typeface="Times New Roman" panose="02020603050405020304" pitchFamily="18" charset="0"/>
                          <a:cs typeface="Times New Roman" panose="02020603050405020304" pitchFamily="18" charset="0"/>
                        </a:rPr>
                        <a:t>151-400</a:t>
                      </a:r>
                    </a:p>
                  </a:txBody>
                  <a:tcPr marL="51435" marR="51435" marT="25718" marB="25718"/>
                </a:tc>
                <a:tc>
                  <a:txBody>
                    <a:bodyPr/>
                    <a:lstStyle/>
                    <a:p>
                      <a:r>
                        <a:rPr lang="en-US" sz="1600" dirty="0">
                          <a:latin typeface="Times New Roman" panose="02020603050405020304" pitchFamily="18" charset="0"/>
                          <a:cs typeface="Times New Roman" panose="02020603050405020304" pitchFamily="18" charset="0"/>
                        </a:rPr>
                        <a:t>401 +</a:t>
                      </a:r>
                    </a:p>
                  </a:txBody>
                  <a:tcPr marL="51435" marR="51435" marT="25718" marB="25718"/>
                </a:tc>
                <a:extLst>
                  <a:ext uri="{0D108BD9-81ED-4DB2-BD59-A6C34878D82A}">
                    <a16:rowId xmlns:a16="http://schemas.microsoft.com/office/drawing/2014/main" val="10001"/>
                  </a:ext>
                </a:extLst>
              </a:tr>
              <a:tr h="760299">
                <a:tc>
                  <a:txBody>
                    <a:bodyPr/>
                    <a:lstStyle/>
                    <a:p>
                      <a:r>
                        <a:rPr lang="en-US" sz="1600" dirty="0">
                          <a:latin typeface="Times New Roman" panose="02020603050405020304" pitchFamily="18" charset="0"/>
                          <a:cs typeface="Times New Roman" panose="02020603050405020304" pitchFamily="18" charset="0"/>
                        </a:rPr>
                        <a:t>Focus</a:t>
                      </a:r>
                    </a:p>
                  </a:txBody>
                  <a:tcPr marL="51435" marR="51435" marT="25718" marB="25718"/>
                </a:tc>
                <a:tc>
                  <a:txBody>
                    <a:bodyPr/>
                    <a:lstStyle/>
                    <a:p>
                      <a:r>
                        <a:rPr lang="en-US" sz="1400" dirty="0">
                          <a:latin typeface="Times New Roman" panose="02020603050405020304" pitchFamily="18" charset="0"/>
                          <a:cs typeface="Times New Roman" panose="02020603050405020304" pitchFamily="18" charset="0"/>
                        </a:rPr>
                        <a:t>Relational</a:t>
                      </a:r>
                      <a:endParaRPr lang="en-US" sz="1400" dirty="0">
                        <a:solidFill>
                          <a:srgbClr val="C00000"/>
                        </a:solidFill>
                        <a:latin typeface="Times New Roman" panose="02020603050405020304" pitchFamily="18" charset="0"/>
                        <a:cs typeface="Times New Roman" panose="02020603050405020304" pitchFamily="18" charset="0"/>
                      </a:endParaRPr>
                    </a:p>
                  </a:txBody>
                  <a:tcPr marL="51435" marR="51435" marT="25718" marB="25718"/>
                </a:tc>
                <a:tc>
                  <a:txBody>
                    <a:bodyPr/>
                    <a:lstStyle/>
                    <a:p>
                      <a:r>
                        <a:rPr lang="en-US" sz="1400" dirty="0">
                          <a:latin typeface="Times New Roman" panose="02020603050405020304" pitchFamily="18" charset="0"/>
                          <a:cs typeface="Times New Roman" panose="02020603050405020304" pitchFamily="18" charset="0"/>
                        </a:rPr>
                        <a:t>Program</a:t>
                      </a:r>
                      <a:endParaRPr lang="en-US" sz="1400" dirty="0">
                        <a:solidFill>
                          <a:srgbClr val="C00000"/>
                        </a:solidFill>
                        <a:latin typeface="Times New Roman" panose="02020603050405020304" pitchFamily="18" charset="0"/>
                        <a:cs typeface="Times New Roman" panose="02020603050405020304" pitchFamily="18" charset="0"/>
                      </a:endParaRPr>
                    </a:p>
                  </a:txBody>
                  <a:tcPr marL="51435" marR="51435" marT="25718" marB="25718"/>
                </a:tc>
                <a:tc>
                  <a:txBody>
                    <a:bodyPr/>
                    <a:lstStyle/>
                    <a:p>
                      <a:r>
                        <a:rPr lang="en-US" sz="1400" dirty="0">
                          <a:latin typeface="Times New Roman" panose="02020603050405020304" pitchFamily="18" charset="0"/>
                          <a:cs typeface="Times New Roman" panose="02020603050405020304" pitchFamily="18" charset="0"/>
                        </a:rPr>
                        <a:t>Organizational</a:t>
                      </a:r>
                      <a:endParaRPr lang="en-US" sz="1400" dirty="0">
                        <a:solidFill>
                          <a:srgbClr val="C00000"/>
                        </a:solidFill>
                        <a:latin typeface="Times New Roman" panose="02020603050405020304" pitchFamily="18" charset="0"/>
                        <a:cs typeface="Times New Roman" panose="02020603050405020304" pitchFamily="18" charset="0"/>
                      </a:endParaRPr>
                    </a:p>
                  </a:txBody>
                  <a:tcPr marL="51435" marR="51435" marT="25718" marB="25718"/>
                </a:tc>
                <a:extLst>
                  <a:ext uri="{0D108BD9-81ED-4DB2-BD59-A6C34878D82A}">
                    <a16:rowId xmlns:a16="http://schemas.microsoft.com/office/drawing/2014/main" val="10002"/>
                  </a:ext>
                </a:extLst>
              </a:tr>
              <a:tr h="760299">
                <a:tc>
                  <a:txBody>
                    <a:bodyPr/>
                    <a:lstStyle/>
                    <a:p>
                      <a:r>
                        <a:rPr lang="en-US" sz="1600" dirty="0">
                          <a:latin typeface="Times New Roman" panose="02020603050405020304" pitchFamily="18" charset="0"/>
                          <a:cs typeface="Times New Roman" panose="02020603050405020304" pitchFamily="18" charset="0"/>
                        </a:rPr>
                        <a:t>Leadership</a:t>
                      </a:r>
                    </a:p>
                  </a:txBody>
                  <a:tcPr marL="51435" marR="51435" marT="25718" marB="25718"/>
                </a:tc>
                <a:tc>
                  <a:txBody>
                    <a:bodyPr/>
                    <a:lstStyle/>
                    <a:p>
                      <a:r>
                        <a:rPr lang="en-US" sz="1600" dirty="0">
                          <a:latin typeface="Times New Roman" panose="02020603050405020304" pitchFamily="18" charset="0"/>
                          <a:cs typeface="Times New Roman" panose="02020603050405020304" pitchFamily="18" charset="0"/>
                        </a:rPr>
                        <a:t>Resides in key families</a:t>
                      </a:r>
                    </a:p>
                  </a:txBody>
                  <a:tcPr marL="51435" marR="51435" marT="25718" marB="25718"/>
                </a:tc>
                <a:tc>
                  <a:txBody>
                    <a:bodyPr/>
                    <a:lstStyle/>
                    <a:p>
                      <a:r>
                        <a:rPr lang="en-US" sz="1600" dirty="0">
                          <a:latin typeface="Times New Roman" panose="02020603050405020304" pitchFamily="18" charset="0"/>
                          <a:cs typeface="Times New Roman" panose="02020603050405020304" pitchFamily="18" charset="0"/>
                        </a:rPr>
                        <a:t>Resides in select committees</a:t>
                      </a:r>
                    </a:p>
                  </a:txBody>
                  <a:tcPr marL="51435" marR="51435" marT="25718" marB="25718"/>
                </a:tc>
                <a:tc>
                  <a:txBody>
                    <a:bodyPr/>
                    <a:lstStyle/>
                    <a:p>
                      <a:r>
                        <a:rPr lang="en-US" sz="1600" dirty="0">
                          <a:latin typeface="Times New Roman" panose="02020603050405020304" pitchFamily="18" charset="0"/>
                          <a:cs typeface="Times New Roman" panose="02020603050405020304" pitchFamily="18" charset="0"/>
                        </a:rPr>
                        <a:t>Resides in select leaders</a:t>
                      </a:r>
                    </a:p>
                  </a:txBody>
                  <a:tcPr marL="51435" marR="51435" marT="25718" marB="25718"/>
                </a:tc>
                <a:extLst>
                  <a:ext uri="{0D108BD9-81ED-4DB2-BD59-A6C34878D82A}">
                    <a16:rowId xmlns:a16="http://schemas.microsoft.com/office/drawing/2014/main" val="10003"/>
                  </a:ext>
                </a:extLst>
              </a:tr>
              <a:tr h="760299">
                <a:tc>
                  <a:txBody>
                    <a:bodyPr/>
                    <a:lstStyle/>
                    <a:p>
                      <a:r>
                        <a:rPr lang="en-US" sz="1600" dirty="0">
                          <a:latin typeface="Times New Roman" panose="02020603050405020304" pitchFamily="18" charset="0"/>
                          <a:cs typeface="Times New Roman" panose="02020603050405020304" pitchFamily="18" charset="0"/>
                        </a:rPr>
                        <a:t>Staff</a:t>
                      </a:r>
                    </a:p>
                  </a:txBody>
                  <a:tcPr marL="51435" marR="51435" marT="25718" marB="25718"/>
                </a:tc>
                <a:tc>
                  <a:txBody>
                    <a:bodyPr/>
                    <a:lstStyle/>
                    <a:p>
                      <a:r>
                        <a:rPr lang="en-US" sz="1600" dirty="0">
                          <a:latin typeface="Times New Roman" panose="02020603050405020304" pitchFamily="18" charset="0"/>
                          <a:cs typeface="Times New Roman" panose="02020603050405020304" pitchFamily="18" charset="0"/>
                        </a:rPr>
                        <a:t>Bivocational pastor</a:t>
                      </a:r>
                    </a:p>
                  </a:txBody>
                  <a:tcPr marL="51435" marR="51435" marT="25718" marB="25718"/>
                </a:tc>
                <a:tc>
                  <a:txBody>
                    <a:bodyPr/>
                    <a:lstStyle/>
                    <a:p>
                      <a:r>
                        <a:rPr lang="en-US" sz="1600" dirty="0">
                          <a:latin typeface="Times New Roman" panose="02020603050405020304" pitchFamily="18" charset="0"/>
                          <a:cs typeface="Times New Roman" panose="02020603050405020304" pitchFamily="18" charset="0"/>
                        </a:rPr>
                        <a:t>Pastor and small staff</a:t>
                      </a:r>
                    </a:p>
                  </a:txBody>
                  <a:tcPr marL="51435" marR="51435" marT="25718" marB="25718"/>
                </a:tc>
                <a:tc>
                  <a:txBody>
                    <a:bodyPr/>
                    <a:lstStyle/>
                    <a:p>
                      <a:r>
                        <a:rPr lang="en-US" sz="1600" dirty="0">
                          <a:latin typeface="Times New Roman" panose="02020603050405020304" pitchFamily="18" charset="0"/>
                          <a:cs typeface="Times New Roman" panose="02020603050405020304" pitchFamily="18" charset="0"/>
                        </a:rPr>
                        <a:t>Pastor with multiple staff</a:t>
                      </a:r>
                    </a:p>
                  </a:txBody>
                  <a:tcPr marL="51435" marR="51435" marT="25718" marB="25718"/>
                </a:tc>
                <a:extLst>
                  <a:ext uri="{0D108BD9-81ED-4DB2-BD59-A6C34878D82A}">
                    <a16:rowId xmlns:a16="http://schemas.microsoft.com/office/drawing/2014/main" val="10004"/>
                  </a:ext>
                </a:extLst>
              </a:tr>
              <a:tr h="760299">
                <a:tc>
                  <a:txBody>
                    <a:bodyPr/>
                    <a:lstStyle/>
                    <a:p>
                      <a:r>
                        <a:rPr lang="en-US" sz="1600" dirty="0">
                          <a:latin typeface="Times New Roman" panose="02020603050405020304" pitchFamily="18" charset="0"/>
                          <a:cs typeface="Times New Roman" panose="02020603050405020304" pitchFamily="18" charset="0"/>
                        </a:rPr>
                        <a:t>Change</a:t>
                      </a:r>
                    </a:p>
                  </a:txBody>
                  <a:tcPr marL="51435" marR="51435" marT="25718" marB="25718"/>
                </a:tc>
                <a:tc>
                  <a:txBody>
                    <a:bodyPr/>
                    <a:lstStyle/>
                    <a:p>
                      <a:r>
                        <a:rPr lang="en-US" sz="1400" dirty="0">
                          <a:latin typeface="Times New Roman" panose="02020603050405020304" pitchFamily="18" charset="0"/>
                          <a:cs typeface="Times New Roman" panose="02020603050405020304" pitchFamily="18" charset="0"/>
                        </a:rPr>
                        <a:t>Bottom up through key families</a:t>
                      </a:r>
                    </a:p>
                  </a:txBody>
                  <a:tcPr marL="51435" marR="51435" marT="25718" marB="25718"/>
                </a:tc>
                <a:tc>
                  <a:txBody>
                    <a:bodyPr/>
                    <a:lstStyle/>
                    <a:p>
                      <a:r>
                        <a:rPr lang="en-US" sz="1400" dirty="0">
                          <a:latin typeface="Times New Roman" panose="02020603050405020304" pitchFamily="18" charset="0"/>
                          <a:cs typeface="Times New Roman" panose="02020603050405020304" pitchFamily="18" charset="0"/>
                        </a:rPr>
                        <a:t>Middle out</a:t>
                      </a:r>
                      <a:r>
                        <a:rPr lang="en-US" sz="1400" baseline="0" dirty="0">
                          <a:latin typeface="Times New Roman" panose="02020603050405020304" pitchFamily="18" charset="0"/>
                          <a:cs typeface="Times New Roman" panose="02020603050405020304" pitchFamily="18" charset="0"/>
                        </a:rPr>
                        <a:t> through committees</a:t>
                      </a:r>
                      <a:endParaRPr lang="en-US" sz="1400" dirty="0">
                        <a:latin typeface="Times New Roman" panose="02020603050405020304" pitchFamily="18" charset="0"/>
                        <a:cs typeface="Times New Roman" panose="02020603050405020304" pitchFamily="18" charset="0"/>
                      </a:endParaRPr>
                    </a:p>
                  </a:txBody>
                  <a:tcPr marL="51435" marR="51435" marT="25718" marB="25718"/>
                </a:tc>
                <a:tc>
                  <a:txBody>
                    <a:bodyPr/>
                    <a:lstStyle/>
                    <a:p>
                      <a:r>
                        <a:rPr lang="en-US" sz="1400" dirty="0">
                          <a:latin typeface="Times New Roman" panose="02020603050405020304" pitchFamily="18" charset="0"/>
                          <a:cs typeface="Times New Roman" panose="02020603050405020304" pitchFamily="18" charset="0"/>
                        </a:rPr>
                        <a:t>Top down through key leaders</a:t>
                      </a:r>
                    </a:p>
                  </a:txBody>
                  <a:tcPr marL="51435" marR="51435" marT="25718" marB="25718"/>
                </a:tc>
                <a:extLst>
                  <a:ext uri="{0D108BD9-81ED-4DB2-BD59-A6C34878D82A}">
                    <a16:rowId xmlns:a16="http://schemas.microsoft.com/office/drawing/2014/main" val="10005"/>
                  </a:ext>
                </a:extLst>
              </a:tr>
              <a:tr h="760299">
                <a:tc>
                  <a:txBody>
                    <a:bodyPr/>
                    <a:lstStyle/>
                    <a:p>
                      <a:r>
                        <a:rPr lang="en-US" sz="1600" dirty="0">
                          <a:latin typeface="Times New Roman" panose="02020603050405020304" pitchFamily="18" charset="0"/>
                          <a:cs typeface="Times New Roman" panose="02020603050405020304" pitchFamily="18" charset="0"/>
                        </a:rPr>
                        <a:t>Growth</a:t>
                      </a:r>
                    </a:p>
                  </a:txBody>
                  <a:tcPr marL="51435" marR="51435" marT="25718" marB="25718"/>
                </a:tc>
                <a:tc>
                  <a:txBody>
                    <a:bodyPr/>
                    <a:lstStyle/>
                    <a:p>
                      <a:r>
                        <a:rPr lang="en-US" sz="1200" dirty="0">
                          <a:latin typeface="Times New Roman" panose="02020603050405020304" pitchFamily="18" charset="0"/>
                          <a:cs typeface="Times New Roman" panose="02020603050405020304" pitchFamily="18" charset="0"/>
                        </a:rPr>
                        <a:t>Attraction through relationships</a:t>
                      </a:r>
                    </a:p>
                  </a:txBody>
                  <a:tcPr marL="51435" marR="51435" marT="25718" marB="25718"/>
                </a:tc>
                <a:tc>
                  <a:txBody>
                    <a:bodyPr/>
                    <a:lstStyle/>
                    <a:p>
                      <a:r>
                        <a:rPr lang="en-US" sz="1200" dirty="0">
                          <a:latin typeface="Times New Roman" panose="02020603050405020304" pitchFamily="18" charset="0"/>
                          <a:cs typeface="Times New Roman" panose="02020603050405020304" pitchFamily="18" charset="0"/>
                        </a:rPr>
                        <a:t>Programs through signature ministries</a:t>
                      </a:r>
                    </a:p>
                  </a:txBody>
                  <a:tcPr marL="51435" marR="51435" marT="25718" marB="25718"/>
                </a:tc>
                <a:tc>
                  <a:txBody>
                    <a:bodyPr/>
                    <a:lstStyle/>
                    <a:p>
                      <a:r>
                        <a:rPr lang="en-US" sz="1200" dirty="0">
                          <a:latin typeface="Times New Roman" panose="02020603050405020304" pitchFamily="18" charset="0"/>
                          <a:cs typeface="Times New Roman" panose="02020603050405020304" pitchFamily="18" charset="0"/>
                        </a:rPr>
                        <a:t>Advertising and marketing of reputation</a:t>
                      </a:r>
                    </a:p>
                  </a:txBody>
                  <a:tcPr marL="51435" marR="51435" marT="25718" marB="25718"/>
                </a:tc>
                <a:extLst>
                  <a:ext uri="{0D108BD9-81ED-4DB2-BD59-A6C34878D82A}">
                    <a16:rowId xmlns:a16="http://schemas.microsoft.com/office/drawing/2014/main" val="10006"/>
                  </a:ext>
                </a:extLst>
              </a:tr>
              <a:tr h="760299">
                <a:tc>
                  <a:txBody>
                    <a:bodyPr/>
                    <a:lstStyle/>
                    <a:p>
                      <a:r>
                        <a:rPr lang="en-US" sz="1600" dirty="0">
                          <a:latin typeface="Times New Roman" panose="02020603050405020304" pitchFamily="18" charset="0"/>
                          <a:cs typeface="Times New Roman" panose="02020603050405020304" pitchFamily="18" charset="0"/>
                        </a:rPr>
                        <a:t>Obstacles</a:t>
                      </a:r>
                    </a:p>
                  </a:txBody>
                  <a:tcPr marL="51435" marR="51435" marT="25718" marB="25718"/>
                </a:tc>
                <a:tc>
                  <a:txBody>
                    <a:bodyPr/>
                    <a:lstStyle/>
                    <a:p>
                      <a:r>
                        <a:rPr lang="en-US" sz="1200" dirty="0">
                          <a:latin typeface="Times New Roman" panose="02020603050405020304" pitchFamily="18" charset="0"/>
                          <a:cs typeface="Times New Roman" panose="02020603050405020304" pitchFamily="18" charset="0"/>
                        </a:rPr>
                        <a:t>Lack of ministry capital,</a:t>
                      </a:r>
                      <a:r>
                        <a:rPr lang="en-US" sz="1200" baseline="0" dirty="0">
                          <a:latin typeface="Times New Roman" panose="02020603050405020304" pitchFamily="18" charset="0"/>
                          <a:cs typeface="Times New Roman" panose="02020603050405020304" pitchFamily="18" charset="0"/>
                        </a:rPr>
                        <a:t> image, ineffective outreach</a:t>
                      </a:r>
                      <a:endParaRPr lang="en-US" sz="1200" dirty="0">
                        <a:latin typeface="Times New Roman" panose="02020603050405020304" pitchFamily="18" charset="0"/>
                        <a:cs typeface="Times New Roman" panose="02020603050405020304" pitchFamily="18" charset="0"/>
                      </a:endParaRPr>
                    </a:p>
                  </a:txBody>
                  <a:tcPr marL="51435" marR="51435" marT="25718" marB="25718"/>
                </a:tc>
                <a:tc>
                  <a:txBody>
                    <a:bodyPr/>
                    <a:lstStyle/>
                    <a:p>
                      <a:r>
                        <a:rPr lang="en-US" sz="1200" dirty="0">
                          <a:latin typeface="Times New Roman" panose="02020603050405020304" pitchFamily="18" charset="0"/>
                          <a:cs typeface="Times New Roman" panose="02020603050405020304" pitchFamily="18" charset="0"/>
                        </a:rPr>
                        <a:t>Increasing complexity, poor administration,</a:t>
                      </a:r>
                      <a:r>
                        <a:rPr lang="en-US" sz="1200" baseline="0" dirty="0">
                          <a:latin typeface="Times New Roman" panose="02020603050405020304" pitchFamily="18" charset="0"/>
                          <a:cs typeface="Times New Roman" panose="02020603050405020304" pitchFamily="18" charset="0"/>
                        </a:rPr>
                        <a:t> inadequate staff</a:t>
                      </a:r>
                    </a:p>
                    <a:p>
                      <a:r>
                        <a:rPr lang="en-US" sz="1200" baseline="0" dirty="0">
                          <a:latin typeface="Times New Roman" panose="02020603050405020304" pitchFamily="18" charset="0"/>
                          <a:cs typeface="Times New Roman" panose="02020603050405020304" pitchFamily="18" charset="0"/>
                        </a:rPr>
                        <a:t>and facilities</a:t>
                      </a:r>
                      <a:endParaRPr lang="en-US" sz="1200" dirty="0">
                        <a:latin typeface="Times New Roman" panose="02020603050405020304" pitchFamily="18" charset="0"/>
                        <a:cs typeface="Times New Roman" panose="02020603050405020304" pitchFamily="18" charset="0"/>
                      </a:endParaRPr>
                    </a:p>
                  </a:txBody>
                  <a:tcPr marL="51435" marR="51435" marT="25718" marB="25718"/>
                </a:tc>
                <a:tc>
                  <a:txBody>
                    <a:bodyPr/>
                    <a:lstStyle/>
                    <a:p>
                      <a:r>
                        <a:rPr lang="en-US" sz="1200" dirty="0">
                          <a:latin typeface="Times New Roman" panose="02020603050405020304" pitchFamily="18" charset="0"/>
                          <a:cs typeface="Times New Roman" panose="02020603050405020304" pitchFamily="18" charset="0"/>
                        </a:rPr>
                        <a:t>Poor assimilation, increased bureaucracy, poor communication, lack of member care</a:t>
                      </a:r>
                    </a:p>
                  </a:txBody>
                  <a:tcPr marL="51435" marR="51435" marT="25718" marB="25718"/>
                </a:tc>
                <a:extLst>
                  <a:ext uri="{0D108BD9-81ED-4DB2-BD59-A6C34878D82A}">
                    <a16:rowId xmlns:a16="http://schemas.microsoft.com/office/drawing/2014/main" val="10007"/>
                  </a:ext>
                </a:extLst>
              </a:tr>
            </a:tbl>
          </a:graphicData>
        </a:graphic>
      </p:graphicFrame>
      <p:sp>
        <p:nvSpPr>
          <p:cNvPr id="5" name="Rectangle 4"/>
          <p:cNvSpPr/>
          <p:nvPr/>
        </p:nvSpPr>
        <p:spPr>
          <a:xfrm>
            <a:off x="5989320" y="8474094"/>
            <a:ext cx="409792"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112</a:t>
            </a:r>
          </a:p>
        </p:txBody>
      </p:sp>
      <p:sp>
        <p:nvSpPr>
          <p:cNvPr id="6" name="Rectangle 5"/>
          <p:cNvSpPr/>
          <p:nvPr/>
        </p:nvSpPr>
        <p:spPr>
          <a:xfrm>
            <a:off x="4460240" y="1003072"/>
            <a:ext cx="287258" cy="276999"/>
          </a:xfrm>
          <a:prstGeom prst="rect">
            <a:avLst/>
          </a:prstGeom>
        </p:spPr>
        <p:txBody>
          <a:bodyPr wrap="none">
            <a:spAutoFit/>
          </a:bodyPr>
          <a:lstStyle/>
          <a:p>
            <a:r>
              <a:rPr lang="en-US" sz="1200" dirty="0">
                <a:latin typeface="Angsana New" panose="02020603050405020304" pitchFamily="18" charset="-34"/>
                <a:cs typeface="Angsana New" panose="02020603050405020304" pitchFamily="18" charset="-34"/>
              </a:rPr>
              <a:t>30</a:t>
            </a:r>
          </a:p>
        </p:txBody>
      </p:sp>
    </p:spTree>
    <p:extLst>
      <p:ext uri="{BB962C8B-B14F-4D97-AF65-F5344CB8AC3E}">
        <p14:creationId xmlns:p14="http://schemas.microsoft.com/office/powerpoint/2010/main" val="10579662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0249" y="621524"/>
            <a:ext cx="5648827" cy="7478970"/>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Gary McIntosh’s understanding of different congregational sizes helped me in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my own ministry as well as in training village leaders.  A pastor of a small church 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remote village needs to concentrate on relational ministry, instead of focusing 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leadership principles that do not apply to their context or community.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changed my focus to relational leadership principles for these pastors.  This change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seems to have made a difference.  Although I do not have any empirical evidence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supporting this claim, I have heard several testimonies about how village pastors are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excited about trying these new principles back in their remote communities.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Relational leadership is different than organizational leadership.  Organizational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leadership requires knowledge of organizational structures and the policies needed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empower the model.  Relational leadership focuses on interpersonal skills and integrity.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pastor of a large church is challenged to maintain the organizational model, while a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 of a small church is challenged to be connected with a small group of people.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congregation of fifteen people in the remote Amazon jungle does not need a complex</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organizational structure.  Instead, they are concerned about daily provision, and family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needs.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successful village pastor needs to learn how to care for the needs of his small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flock.  This is also true for pastors in India, Egypt, Africa or in any region of the world. </a:t>
            </a:r>
          </a:p>
          <a:p>
            <a:endParaRPr lang="en-US" sz="1200" dirty="0">
              <a:latin typeface="Times New Roman" panose="02020603050405020304" pitchFamily="18" charset="0"/>
              <a:cs typeface="Times New Roman" panose="02020603050405020304" pitchFamily="18" charset="0"/>
            </a:endParaRPr>
          </a:p>
        </p:txBody>
      </p:sp>
      <p:sp>
        <p:nvSpPr>
          <p:cNvPr id="3" name="Rectangle 2"/>
          <p:cNvSpPr/>
          <p:nvPr/>
        </p:nvSpPr>
        <p:spPr>
          <a:xfrm>
            <a:off x="5981586" y="8413134"/>
            <a:ext cx="409792"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113</a:t>
            </a:r>
          </a:p>
        </p:txBody>
      </p:sp>
    </p:spTree>
    <p:extLst>
      <p:ext uri="{BB962C8B-B14F-4D97-AF65-F5344CB8AC3E}">
        <p14:creationId xmlns:p14="http://schemas.microsoft.com/office/powerpoint/2010/main" val="42105576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0095" y="601109"/>
            <a:ext cx="5648827" cy="1015663"/>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897" y="1314861"/>
            <a:ext cx="2481131" cy="1861459"/>
          </a:xfrm>
          <a:prstGeom prst="rect">
            <a:avLst/>
          </a:prstGeom>
          <a:ln>
            <a:solidFill>
              <a:schemeClr val="tx1"/>
            </a:solidFill>
          </a:ln>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795690" y="3781442"/>
            <a:ext cx="2483258" cy="1862443"/>
          </a:xfrm>
          <a:prstGeom prst="rect">
            <a:avLst/>
          </a:prstGeom>
          <a:ln>
            <a:solidFill>
              <a:schemeClr val="tx1"/>
            </a:solidFill>
          </a:ln>
        </p:spPr>
      </p:pic>
      <p:sp>
        <p:nvSpPr>
          <p:cNvPr id="6" name="TextBox 5"/>
          <p:cNvSpPr txBox="1"/>
          <p:nvPr/>
        </p:nvSpPr>
        <p:spPr>
          <a:xfrm>
            <a:off x="1513666" y="3262638"/>
            <a:ext cx="4554452" cy="248209"/>
          </a:xfrm>
          <a:prstGeom prst="rect">
            <a:avLst/>
          </a:prstGeom>
          <a:noFill/>
        </p:spPr>
        <p:txBody>
          <a:bodyPr wrap="none" rtlCol="0">
            <a:spAutoFit/>
          </a:bodyPr>
          <a:lstStyle/>
          <a:p>
            <a:r>
              <a:rPr lang="en-US" sz="1013" dirty="0">
                <a:latin typeface="Times New Roman" panose="02020603050405020304" pitchFamily="18" charset="0"/>
                <a:cs typeface="Times New Roman" panose="02020603050405020304" pitchFamily="18" charset="0"/>
              </a:rPr>
              <a:t>The remote Amazon jungle                                       Pastors Conference in Pakistan</a:t>
            </a:r>
          </a:p>
        </p:txBody>
      </p:sp>
      <p:sp>
        <p:nvSpPr>
          <p:cNvPr id="7" name="TextBox 6"/>
          <p:cNvSpPr txBox="1"/>
          <p:nvPr/>
        </p:nvSpPr>
        <p:spPr>
          <a:xfrm>
            <a:off x="997886" y="5748731"/>
            <a:ext cx="5221301" cy="248209"/>
          </a:xfrm>
          <a:prstGeom prst="rect">
            <a:avLst/>
          </a:prstGeom>
          <a:noFill/>
        </p:spPr>
        <p:txBody>
          <a:bodyPr wrap="none" rtlCol="0">
            <a:spAutoFit/>
          </a:bodyPr>
          <a:lstStyle/>
          <a:p>
            <a:r>
              <a:rPr lang="en-US" sz="1013" dirty="0">
                <a:latin typeface="Times New Roman" panose="02020603050405020304" pitchFamily="18" charset="0"/>
                <a:cs typeface="Times New Roman" panose="02020603050405020304" pitchFamily="18" charset="0"/>
              </a:rPr>
              <a:t>               Pastors Conference in Egypt                                    Pastors Conference in the Amazon</a:t>
            </a:r>
          </a:p>
        </p:txBody>
      </p:sp>
      <p:sp>
        <p:nvSpPr>
          <p:cNvPr id="13" name="Rectangle 12"/>
          <p:cNvSpPr/>
          <p:nvPr/>
        </p:nvSpPr>
        <p:spPr>
          <a:xfrm>
            <a:off x="1785280" y="320949"/>
            <a:ext cx="3646512" cy="398187"/>
          </a:xfrm>
          <a:prstGeom prst="rect">
            <a:avLst/>
          </a:prstGeom>
          <a:noFill/>
        </p:spPr>
        <p:txBody>
          <a:bodyPr wrap="none" lIns="51435" tIns="25718" rIns="51435" bIns="25718">
            <a:spAutoFit/>
          </a:bodyPr>
          <a:lstStyle/>
          <a:p>
            <a:pPr algn="ctr"/>
            <a:r>
              <a:rPr lang="en-US" sz="2250"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Remote Regions of the Gospel</a:t>
            </a:r>
          </a:p>
        </p:txBody>
      </p:sp>
      <p:sp>
        <p:nvSpPr>
          <p:cNvPr id="14" name="TextBox 13"/>
          <p:cNvSpPr txBox="1"/>
          <p:nvPr/>
        </p:nvSpPr>
        <p:spPr>
          <a:xfrm>
            <a:off x="1328676" y="8103364"/>
            <a:ext cx="4658648" cy="248209"/>
          </a:xfrm>
          <a:prstGeom prst="rect">
            <a:avLst/>
          </a:prstGeom>
          <a:noFill/>
        </p:spPr>
        <p:txBody>
          <a:bodyPr wrap="none" rtlCol="0">
            <a:spAutoFit/>
          </a:bodyPr>
          <a:lstStyle/>
          <a:p>
            <a:r>
              <a:rPr lang="en-US" sz="1013" dirty="0">
                <a:latin typeface="Times New Roman" panose="02020603050405020304" pitchFamily="18" charset="0"/>
                <a:cs typeface="Times New Roman" panose="02020603050405020304" pitchFamily="18" charset="0"/>
              </a:rPr>
              <a:t>  Pastors Conference in Malawi Africa	   Pastors Conference in India</a:t>
            </a:r>
          </a:p>
        </p:txBody>
      </p:sp>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97051" y="3773965"/>
            <a:ext cx="2490977" cy="1868233"/>
          </a:xfrm>
          <a:prstGeom prst="rect">
            <a:avLst/>
          </a:prstGeom>
          <a:ln>
            <a:solidFill>
              <a:schemeClr val="tx1"/>
            </a:solidFill>
          </a:ln>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1792"/>
          <a:stretch/>
        </p:blipFill>
        <p:spPr>
          <a:xfrm>
            <a:off x="3795691" y="6133171"/>
            <a:ext cx="2483258" cy="1849827"/>
          </a:xfrm>
          <a:prstGeom prst="rect">
            <a:avLst/>
          </a:prstGeom>
          <a:ln>
            <a:solidFill>
              <a:schemeClr val="tx1"/>
            </a:solidFill>
          </a:ln>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6897" y="6122150"/>
            <a:ext cx="2481131" cy="1860848"/>
          </a:xfrm>
          <a:prstGeom prst="rect">
            <a:avLst/>
          </a:prstGeom>
          <a:ln>
            <a:solidFill>
              <a:schemeClr val="tx1"/>
            </a:solidFill>
          </a:ln>
        </p:spPr>
      </p:pic>
      <p:sp>
        <p:nvSpPr>
          <p:cNvPr id="9" name="Rectangle 8"/>
          <p:cNvSpPr/>
          <p:nvPr/>
        </p:nvSpPr>
        <p:spPr>
          <a:xfrm>
            <a:off x="5986768" y="8471939"/>
            <a:ext cx="409792"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114</a:t>
            </a:r>
          </a:p>
        </p:txBody>
      </p:sp>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6789" t="16106" r="7571"/>
          <a:stretch/>
        </p:blipFill>
        <p:spPr>
          <a:xfrm>
            <a:off x="3795690" y="1309698"/>
            <a:ext cx="2496753" cy="1853059"/>
          </a:xfrm>
          <a:prstGeom prst="rect">
            <a:avLst/>
          </a:prstGeom>
        </p:spPr>
      </p:pic>
    </p:spTree>
    <p:extLst>
      <p:ext uri="{BB962C8B-B14F-4D97-AF65-F5344CB8AC3E}">
        <p14:creationId xmlns:p14="http://schemas.microsoft.com/office/powerpoint/2010/main" val="7908837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4395" y="785075"/>
            <a:ext cx="5648827" cy="646331"/>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      </a:t>
            </a:r>
          </a:p>
        </p:txBody>
      </p:sp>
      <p:sp>
        <p:nvSpPr>
          <p:cNvPr id="3" name="Rectangle 2"/>
          <p:cNvSpPr/>
          <p:nvPr/>
        </p:nvSpPr>
        <p:spPr>
          <a:xfrm>
            <a:off x="5981586" y="8413134"/>
            <a:ext cx="409792"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115</a:t>
            </a:r>
          </a:p>
        </p:txBody>
      </p:sp>
      <p:pic>
        <p:nvPicPr>
          <p:cNvPr id="5" name="Picture 2" descr="http://www.shopzeus.co.uk/thumbnail.php?image=http://zeusd1.shopzeus.com/images/clipart.com/3000062.jpg&amp;height=180&amp;width=1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025" y="1214408"/>
            <a:ext cx="914847" cy="7303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shopzeus.co.uk/thumbnail.php?image=http://zeusd1.shopzeus.com/images/clipart.com/3000062.jpg&amp;height=180&amp;width=1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972" y="2669239"/>
            <a:ext cx="1886405" cy="14085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shopzeus.co.uk/thumbnail.php?image=http://zeusd1.shopzeus.com/images/clipart.com/3000062.jpg&amp;height=180&amp;width=1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227" y="5002676"/>
            <a:ext cx="2374121" cy="20325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68793" y="368572"/>
            <a:ext cx="432041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Church Size	          Pastors Objectives</a:t>
            </a:r>
          </a:p>
        </p:txBody>
      </p:sp>
      <p:sp>
        <p:nvSpPr>
          <p:cNvPr id="9" name="Rectangle 8"/>
          <p:cNvSpPr/>
          <p:nvPr/>
        </p:nvSpPr>
        <p:spPr>
          <a:xfrm>
            <a:off x="1458218" y="1847312"/>
            <a:ext cx="4327723" cy="655564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15 – 80</a:t>
            </a: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a:t> 81 – 150</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    400+</a:t>
            </a:r>
          </a:p>
          <a:p>
            <a:endParaRPr lang="en-US" dirty="0"/>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Churches of different sizes will require different leadership skills!  </a:t>
            </a:r>
          </a:p>
        </p:txBody>
      </p:sp>
      <p:sp>
        <p:nvSpPr>
          <p:cNvPr id="10" name="TextBox 9"/>
          <p:cNvSpPr txBox="1"/>
          <p:nvPr/>
        </p:nvSpPr>
        <p:spPr>
          <a:xfrm>
            <a:off x="3206744" y="1323183"/>
            <a:ext cx="3118161" cy="1938992"/>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The pastor needs to spend time with his</a:t>
            </a:r>
          </a:p>
          <a:p>
            <a:r>
              <a:rPr lang="en-US" sz="1200" dirty="0">
                <a:latin typeface="Times New Roman" panose="02020603050405020304" pitchFamily="18" charset="0"/>
                <a:cs typeface="Times New Roman" panose="02020603050405020304" pitchFamily="18" charset="0"/>
              </a:rPr>
              <a:t>congregation.  Develop a discipleship program</a:t>
            </a:r>
          </a:p>
          <a:p>
            <a:r>
              <a:rPr lang="en-US" sz="1200" dirty="0">
                <a:latin typeface="Times New Roman" panose="02020603050405020304" pitchFamily="18" charset="0"/>
                <a:cs typeface="Times New Roman" panose="02020603050405020304" pitchFamily="18" charset="0"/>
              </a:rPr>
              <a:t>and teach.  Eat together, pray together and</a:t>
            </a:r>
          </a:p>
          <a:p>
            <a:r>
              <a:rPr lang="en-US" sz="1200" dirty="0">
                <a:latin typeface="Times New Roman" panose="02020603050405020304" pitchFamily="18" charset="0"/>
                <a:cs typeface="Times New Roman" panose="02020603050405020304" pitchFamily="18" charset="0"/>
              </a:rPr>
              <a:t>invite others to your church.  Focus on building</a:t>
            </a:r>
          </a:p>
          <a:p>
            <a:r>
              <a:rPr lang="en-US" sz="1200" dirty="0">
                <a:latin typeface="Times New Roman" panose="02020603050405020304" pitchFamily="18" charset="0"/>
                <a:cs typeface="Times New Roman" panose="02020603050405020304" pitchFamily="18" charset="0"/>
              </a:rPr>
              <a:t>strong biblical relationships!  Train your</a:t>
            </a:r>
          </a:p>
          <a:p>
            <a:r>
              <a:rPr lang="en-US" sz="1200" dirty="0">
                <a:latin typeface="Times New Roman" panose="02020603050405020304" pitchFamily="18" charset="0"/>
                <a:cs typeface="Times New Roman" panose="02020603050405020304" pitchFamily="18" charset="0"/>
              </a:rPr>
              <a:t>congregation.  Remember, Jesus started with</a:t>
            </a:r>
          </a:p>
          <a:p>
            <a:r>
              <a:rPr lang="en-US" sz="1200" dirty="0">
                <a:latin typeface="Times New Roman" panose="02020603050405020304" pitchFamily="18" charset="0"/>
                <a:cs typeface="Times New Roman" panose="02020603050405020304" pitchFamily="18" charset="0"/>
              </a:rPr>
              <a:t>12 disciples. </a:t>
            </a:r>
          </a:p>
          <a:p>
            <a:endParaRPr lang="en-US" sz="1200" dirty="0">
              <a:latin typeface="The Times New Roman"/>
              <a:cs typeface="Times New Roman" panose="02020603050405020304" pitchFamily="18" charset="0"/>
            </a:endParaRPr>
          </a:p>
          <a:p>
            <a:endParaRPr lang="en-US" sz="1200" dirty="0">
              <a:latin typeface="The Times New Roman"/>
              <a:cs typeface="Times New Roman" panose="02020603050405020304" pitchFamily="18" charset="0"/>
            </a:endParaRPr>
          </a:p>
          <a:p>
            <a:endParaRPr lang="en-US" sz="1200" dirty="0">
              <a:latin typeface="The Times New Roman"/>
              <a:cs typeface="Times New Roman" panose="02020603050405020304" pitchFamily="18" charset="0"/>
            </a:endParaRPr>
          </a:p>
        </p:txBody>
      </p:sp>
      <p:sp>
        <p:nvSpPr>
          <p:cNvPr id="11" name="TextBox 10"/>
          <p:cNvSpPr txBox="1"/>
          <p:nvPr/>
        </p:nvSpPr>
        <p:spPr>
          <a:xfrm>
            <a:off x="3206744" y="2827785"/>
            <a:ext cx="3291286" cy="1754326"/>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As the church grows the pastor can receive</a:t>
            </a:r>
          </a:p>
          <a:p>
            <a:r>
              <a:rPr lang="en-US" sz="1200" dirty="0">
                <a:latin typeface="Times New Roman" panose="02020603050405020304" pitchFamily="18" charset="0"/>
                <a:cs typeface="Times New Roman" panose="02020603050405020304" pitchFamily="18" charset="0"/>
              </a:rPr>
              <a:t>a salary which will free him to spend more time</a:t>
            </a:r>
          </a:p>
          <a:p>
            <a:r>
              <a:rPr lang="en-US" sz="1200" dirty="0">
                <a:latin typeface="Times New Roman" panose="02020603050405020304" pitchFamily="18" charset="0"/>
                <a:cs typeface="Times New Roman" panose="02020603050405020304" pitchFamily="18" charset="0"/>
              </a:rPr>
              <a:t>developing the church.  Develop a worship team, </a:t>
            </a:r>
          </a:p>
          <a:p>
            <a:r>
              <a:rPr lang="en-US" sz="1200" dirty="0">
                <a:latin typeface="Times New Roman" panose="02020603050405020304" pitchFamily="18" charset="0"/>
                <a:cs typeface="Times New Roman" panose="02020603050405020304" pitchFamily="18" charset="0"/>
              </a:rPr>
              <a:t>and other key ministries.  The church is large </a:t>
            </a:r>
          </a:p>
          <a:p>
            <a:r>
              <a:rPr lang="en-US" sz="1200" dirty="0">
                <a:latin typeface="Times New Roman" panose="02020603050405020304" pitchFamily="18" charset="0"/>
                <a:cs typeface="Times New Roman" panose="02020603050405020304" pitchFamily="18" charset="0"/>
              </a:rPr>
              <a:t>enough to have a fully functional Sunday morning</a:t>
            </a:r>
          </a:p>
          <a:p>
            <a:r>
              <a:rPr lang="en-US" sz="1200" dirty="0">
                <a:latin typeface="Times New Roman" panose="02020603050405020304" pitchFamily="18" charset="0"/>
                <a:cs typeface="Times New Roman" panose="02020603050405020304" pitchFamily="18" charset="0"/>
              </a:rPr>
              <a:t>service.  The church is also large enough to</a:t>
            </a:r>
          </a:p>
          <a:p>
            <a:r>
              <a:rPr lang="en-US" sz="1200" dirty="0">
                <a:latin typeface="Times New Roman" panose="02020603050405020304" pitchFamily="18" charset="0"/>
                <a:cs typeface="Times New Roman" panose="02020603050405020304" pitchFamily="18" charset="0"/>
              </a:rPr>
              <a:t>have children’s church.  The pastor should be</a:t>
            </a:r>
          </a:p>
          <a:p>
            <a:r>
              <a:rPr lang="en-US" sz="1200" dirty="0">
                <a:latin typeface="Times New Roman" panose="02020603050405020304" pitchFamily="18" charset="0"/>
                <a:cs typeface="Times New Roman" panose="02020603050405020304" pitchFamily="18" charset="0"/>
              </a:rPr>
              <a:t>able to delegate ministry roles to other trained</a:t>
            </a:r>
          </a:p>
          <a:p>
            <a:r>
              <a:rPr lang="en-US" sz="1200" dirty="0">
                <a:latin typeface="Times New Roman" panose="02020603050405020304" pitchFamily="18" charset="0"/>
                <a:cs typeface="Times New Roman" panose="02020603050405020304" pitchFamily="18" charset="0"/>
              </a:rPr>
              <a:t>leaders in his church. </a:t>
            </a:r>
          </a:p>
        </p:txBody>
      </p:sp>
      <p:sp>
        <p:nvSpPr>
          <p:cNvPr id="12" name="TextBox 11"/>
          <p:cNvSpPr txBox="1"/>
          <p:nvPr/>
        </p:nvSpPr>
        <p:spPr>
          <a:xfrm>
            <a:off x="3221612" y="4879461"/>
            <a:ext cx="3347840" cy="2677656"/>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As the church continues to grow the pastor should</a:t>
            </a:r>
          </a:p>
          <a:p>
            <a:r>
              <a:rPr lang="en-US" sz="1200" dirty="0">
                <a:latin typeface="Times New Roman" panose="02020603050405020304" pitchFamily="18" charset="0"/>
                <a:cs typeface="Times New Roman" panose="02020603050405020304" pitchFamily="18" charset="0"/>
              </a:rPr>
              <a:t>hire capable staff to help with the administration of</a:t>
            </a:r>
          </a:p>
          <a:p>
            <a:r>
              <a:rPr lang="en-US" sz="1200" dirty="0">
                <a:latin typeface="Times New Roman" panose="02020603050405020304" pitchFamily="18" charset="0"/>
                <a:cs typeface="Times New Roman" panose="02020603050405020304" pitchFamily="18" charset="0"/>
              </a:rPr>
              <a:t>multiple ministries.  The pastor leads leaders at</a:t>
            </a:r>
          </a:p>
          <a:p>
            <a:r>
              <a:rPr lang="en-US" sz="1200" dirty="0">
                <a:latin typeface="Times New Roman" panose="02020603050405020304" pitchFamily="18" charset="0"/>
                <a:cs typeface="Times New Roman" panose="02020603050405020304" pitchFamily="18" charset="0"/>
              </a:rPr>
              <a:t>this size.  This size of church will typically have</a:t>
            </a:r>
          </a:p>
          <a:p>
            <a:r>
              <a:rPr lang="en-US" sz="1200" dirty="0">
                <a:latin typeface="Times New Roman" panose="02020603050405020304" pitchFamily="18" charset="0"/>
                <a:cs typeface="Times New Roman" panose="02020603050405020304" pitchFamily="18" charset="0"/>
              </a:rPr>
              <a:t>multiple ministries: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1. Men’s Ministry</a:t>
            </a:r>
          </a:p>
          <a:p>
            <a:r>
              <a:rPr lang="en-US" sz="1200" dirty="0">
                <a:latin typeface="Times New Roman" panose="02020603050405020304" pitchFamily="18" charset="0"/>
                <a:cs typeface="Times New Roman" panose="02020603050405020304" pitchFamily="18" charset="0"/>
              </a:rPr>
              <a:t>2. Women’s Ministry</a:t>
            </a:r>
          </a:p>
          <a:p>
            <a:r>
              <a:rPr lang="en-US" sz="1200" dirty="0">
                <a:latin typeface="Times New Roman" panose="02020603050405020304" pitchFamily="18" charset="0"/>
                <a:cs typeface="Times New Roman" panose="02020603050405020304" pitchFamily="18" charset="0"/>
              </a:rPr>
              <a:t>3. Children’s Ministry</a:t>
            </a:r>
          </a:p>
          <a:p>
            <a:r>
              <a:rPr lang="en-US" sz="1200" dirty="0">
                <a:latin typeface="Times New Roman" panose="02020603050405020304" pitchFamily="18" charset="0"/>
                <a:cs typeface="Times New Roman" panose="02020603050405020304" pitchFamily="18" charset="0"/>
              </a:rPr>
              <a:t>4. Sunday Morning Service</a:t>
            </a:r>
          </a:p>
          <a:p>
            <a:r>
              <a:rPr lang="en-US" sz="1200" dirty="0">
                <a:latin typeface="Times New Roman" panose="02020603050405020304" pitchFamily="18" charset="0"/>
                <a:cs typeface="Times New Roman" panose="02020603050405020304" pitchFamily="18" charset="0"/>
              </a:rPr>
              <a:t>5. Sunday Evening Bible Training</a:t>
            </a:r>
          </a:p>
          <a:p>
            <a:r>
              <a:rPr lang="en-US" sz="1200" dirty="0">
                <a:latin typeface="Times New Roman" panose="02020603050405020304" pitchFamily="18" charset="0"/>
                <a:cs typeface="Times New Roman" panose="02020603050405020304" pitchFamily="18" charset="0"/>
              </a:rPr>
              <a:t>6. Evangelism Ministries</a:t>
            </a:r>
          </a:p>
          <a:p>
            <a:r>
              <a:rPr lang="en-US" sz="1200" dirty="0">
                <a:latin typeface="Times New Roman" panose="02020603050405020304" pitchFamily="18" charset="0"/>
                <a:cs typeface="Times New Roman" panose="02020603050405020304" pitchFamily="18" charset="0"/>
              </a:rPr>
              <a:t>7. Wednesday Evening Prayer</a:t>
            </a:r>
          </a:p>
          <a:p>
            <a:r>
              <a:rPr lang="en-US" sz="1200" dirty="0">
                <a:latin typeface="Times New Roman" panose="02020603050405020304" pitchFamily="18" charset="0"/>
                <a:cs typeface="Times New Roman" panose="02020603050405020304" pitchFamily="18" charset="0"/>
              </a:rPr>
              <a:t>8. Youth Ministry</a:t>
            </a:r>
          </a:p>
        </p:txBody>
      </p:sp>
      <p:sp>
        <p:nvSpPr>
          <p:cNvPr id="8" name="TextBox 7"/>
          <p:cNvSpPr txBox="1"/>
          <p:nvPr/>
        </p:nvSpPr>
        <p:spPr>
          <a:xfrm>
            <a:off x="1009972" y="2248076"/>
            <a:ext cx="1944951" cy="5509200"/>
          </a:xfrm>
          <a:prstGeom prst="rect">
            <a:avLst/>
          </a:prstGeom>
          <a:noFill/>
        </p:spPr>
        <p:txBody>
          <a:bodyPr wrap="square" rtlCol="0">
            <a:spAutoFit/>
          </a:bodyPr>
          <a:lstStyle/>
          <a:p>
            <a:r>
              <a:rPr lang="en-US" sz="1600" dirty="0">
                <a:solidFill>
                  <a:srgbClr val="C00000"/>
                </a:solidFill>
                <a:latin typeface="+mj-lt"/>
              </a:rPr>
              <a:t>    Relationship Skills </a:t>
            </a:r>
          </a:p>
          <a:p>
            <a:endParaRPr lang="en-US" sz="1600" dirty="0">
              <a:solidFill>
                <a:srgbClr val="C00000"/>
              </a:solidFill>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r>
              <a:rPr lang="en-US" sz="1600" dirty="0">
                <a:solidFill>
                  <a:srgbClr val="C00000"/>
                </a:solidFill>
                <a:latin typeface="+mj-lt"/>
              </a:rPr>
              <a:t>      Managing Skills</a:t>
            </a:r>
          </a:p>
          <a:p>
            <a:r>
              <a:rPr lang="en-US" sz="1600" dirty="0">
                <a:latin typeface="+mj-lt"/>
              </a:rPr>
              <a:t>  </a:t>
            </a: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r>
              <a:rPr lang="en-US" sz="1600" dirty="0">
                <a:solidFill>
                  <a:srgbClr val="C00000"/>
                </a:solidFill>
                <a:latin typeface="+mj-lt"/>
              </a:rPr>
              <a:t>     Leadership Skills</a:t>
            </a:r>
          </a:p>
        </p:txBody>
      </p:sp>
    </p:spTree>
    <p:extLst>
      <p:ext uri="{BB962C8B-B14F-4D97-AF65-F5344CB8AC3E}">
        <p14:creationId xmlns:p14="http://schemas.microsoft.com/office/powerpoint/2010/main" val="8664950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1080" y="270237"/>
            <a:ext cx="4815840" cy="677108"/>
          </a:xfrm>
          <a:prstGeom prst="rect">
            <a:avLst/>
          </a:prstGeom>
        </p:spPr>
        <p:txBody>
          <a:bodyPr wrap="square">
            <a:spAutoFit/>
          </a:bodyPr>
          <a:lstStyle/>
          <a:p>
            <a:pPr algn="ctr"/>
            <a:r>
              <a:rPr lang="en-US" sz="1400" dirty="0">
                <a:latin typeface="Bodoni 72 Oldstyle Book" pitchFamily="2" charset="0"/>
                <a:cs typeface="Times New Roman" panose="02020603050405020304" pitchFamily="18" charset="0"/>
              </a:rPr>
              <a:t>Chapter Seven:  </a:t>
            </a:r>
          </a:p>
          <a:p>
            <a:pPr algn="ctr"/>
            <a:r>
              <a:rPr lang="en-US" sz="2400" dirty="0">
                <a:solidFill>
                  <a:schemeClr val="accent1">
                    <a:lumMod val="75000"/>
                  </a:schemeClr>
                </a:solidFill>
                <a:latin typeface="Bodoni 72 Oldstyle Book" pitchFamily="2" charset="0"/>
                <a:cs typeface="Times New Roman" panose="02020603050405020304" pitchFamily="18" charset="0"/>
              </a:rPr>
              <a:t>The 7 Churches Jesus Inspected</a:t>
            </a:r>
          </a:p>
        </p:txBody>
      </p:sp>
      <p:sp>
        <p:nvSpPr>
          <p:cNvPr id="5" name="Rectangle 4"/>
          <p:cNvSpPr/>
          <p:nvPr/>
        </p:nvSpPr>
        <p:spPr>
          <a:xfrm>
            <a:off x="1127527" y="3022508"/>
            <a:ext cx="5648827" cy="618630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Jesus was seen by the apostle John walking among the lampstands in heaven.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Each of the lampstands represented a church.  As Jesus walked in the midst of these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churches, he inspected them and gave both positive feedback and correction.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As a pastor I am very interested in what Jesus had to say about these churches!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His observations and feedback about these 7 churches helps me understand what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 values as important in the life of a local church.  Jesus cares for his church!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While I was serving in the United States Navy, our division would periodically be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inspected by the commanding officer.  We would spend weeks in preparation for 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inspection.  Everyone was concerned about his visit to our department.  In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same way, Jesus inspects local churches.  He inspects churches and holds pastors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accountable for what he finds.  Take a moment to study his remarks about these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7 churches.  Ask yourself if your congregation is similar to any of the 7 churches?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___________________________</a:t>
            </a:r>
          </a:p>
          <a:p>
            <a:r>
              <a:rPr lang="en-US" sz="1200" dirty="0">
                <a:latin typeface="Times New Roman" panose="02020603050405020304" pitchFamily="18" charset="0"/>
                <a:cs typeface="Times New Roman" panose="02020603050405020304" pitchFamily="18" charset="0"/>
              </a:rPr>
              <a:t>31. Revelation 1:12-20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p:txBody>
      </p:sp>
      <p:sp>
        <p:nvSpPr>
          <p:cNvPr id="8" name="Rectangle 7"/>
          <p:cNvSpPr/>
          <p:nvPr/>
        </p:nvSpPr>
        <p:spPr>
          <a:xfrm>
            <a:off x="5981586" y="8474504"/>
            <a:ext cx="409792"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116</a:t>
            </a:r>
          </a:p>
        </p:txBody>
      </p:sp>
      <p:sp>
        <p:nvSpPr>
          <p:cNvPr id="2" name="Rectangle 1"/>
          <p:cNvSpPr/>
          <p:nvPr/>
        </p:nvSpPr>
        <p:spPr>
          <a:xfrm>
            <a:off x="5786941" y="4015627"/>
            <a:ext cx="300082" cy="230832"/>
          </a:xfrm>
          <a:prstGeom prst="rect">
            <a:avLst/>
          </a:prstGeom>
        </p:spPr>
        <p:txBody>
          <a:bodyPr wrap="none">
            <a:spAutoFit/>
          </a:bodyPr>
          <a:lstStyle/>
          <a:p>
            <a:r>
              <a:rPr lang="en-US" sz="900" dirty="0">
                <a:latin typeface="Times New Roman" panose="02020603050405020304" pitchFamily="18" charset="0"/>
                <a:cs typeface="Times New Roman" panose="02020603050405020304" pitchFamily="18" charset="0"/>
              </a:rPr>
              <a:t>31</a:t>
            </a:r>
            <a:endParaRPr lang="en-US" sz="900" dirty="0"/>
          </a:p>
        </p:txBody>
      </p:sp>
      <p:pic>
        <p:nvPicPr>
          <p:cNvPr id="1026" name="Picture 2" descr="http://images.clipartpanda.com/clipart-of-jesus-KcjeMA8Bi.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349" y="1276134"/>
            <a:ext cx="2051302" cy="1948737"/>
          </a:xfrm>
          <a:prstGeom prst="rect">
            <a:avLst/>
          </a:prstGeom>
          <a:solidFill>
            <a:schemeClr val="accent2"/>
          </a:solidFill>
        </p:spPr>
      </p:pic>
    </p:spTree>
    <p:extLst>
      <p:ext uri="{BB962C8B-B14F-4D97-AF65-F5344CB8AC3E}">
        <p14:creationId xmlns:p14="http://schemas.microsoft.com/office/powerpoint/2010/main" val="3862921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1545" y="6627845"/>
            <a:ext cx="5648827" cy="2123658"/>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Each church faced different challenges.  No two churches were the same.  Jesus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took time to inspect each church.  His comments are powerful!  He was concerned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about bad doctrine, sexual sin, idolatry, false prophets, lukewarm hearts, spiritual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slumber, fear and little strength.  </a:t>
            </a:r>
          </a:p>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p:txBody>
      </p:sp>
      <p:sp>
        <p:nvSpPr>
          <p:cNvPr id="8" name="Rectangle 7"/>
          <p:cNvSpPr/>
          <p:nvPr/>
        </p:nvSpPr>
        <p:spPr>
          <a:xfrm>
            <a:off x="5981586" y="8474504"/>
            <a:ext cx="409792"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117</a:t>
            </a:r>
          </a:p>
        </p:txBody>
      </p:sp>
      <p:graphicFrame>
        <p:nvGraphicFramePr>
          <p:cNvPr id="3" name="Table 2"/>
          <p:cNvGraphicFramePr>
            <a:graphicFrameLocks noGrp="1"/>
          </p:cNvGraphicFramePr>
          <p:nvPr>
            <p:extLst>
              <p:ext uri="{D42A27DB-BD31-4B8C-83A1-F6EECF244321}">
                <p14:modId xmlns:p14="http://schemas.microsoft.com/office/powerpoint/2010/main" val="50622141"/>
              </p:ext>
            </p:extLst>
          </p:nvPr>
        </p:nvGraphicFramePr>
        <p:xfrm>
          <a:off x="1045418" y="959804"/>
          <a:ext cx="5143917" cy="5771488"/>
        </p:xfrm>
        <a:graphic>
          <a:graphicData uri="http://schemas.openxmlformats.org/drawingml/2006/table">
            <a:tbl>
              <a:tblPr firstRow="1" bandRow="1">
                <a:tableStyleId>{073A0DAA-6AF3-43AB-8588-CEC1D06C72B9}</a:tableStyleId>
              </a:tblPr>
              <a:tblGrid>
                <a:gridCol w="1714639">
                  <a:extLst>
                    <a:ext uri="{9D8B030D-6E8A-4147-A177-3AD203B41FA5}">
                      <a16:colId xmlns:a16="http://schemas.microsoft.com/office/drawing/2014/main" val="20000"/>
                    </a:ext>
                  </a:extLst>
                </a:gridCol>
                <a:gridCol w="1714639">
                  <a:extLst>
                    <a:ext uri="{9D8B030D-6E8A-4147-A177-3AD203B41FA5}">
                      <a16:colId xmlns:a16="http://schemas.microsoft.com/office/drawing/2014/main" val="20001"/>
                    </a:ext>
                  </a:extLst>
                </a:gridCol>
                <a:gridCol w="1714639">
                  <a:extLst>
                    <a:ext uri="{9D8B030D-6E8A-4147-A177-3AD203B41FA5}">
                      <a16:colId xmlns:a16="http://schemas.microsoft.com/office/drawing/2014/main" val="20002"/>
                    </a:ext>
                  </a:extLst>
                </a:gridCol>
              </a:tblGrid>
              <a:tr h="704188">
                <a:tc>
                  <a:txBody>
                    <a:bodyPr/>
                    <a:lstStyle/>
                    <a:p>
                      <a:r>
                        <a:rPr lang="en-US" sz="2400" b="0" dirty="0">
                          <a:latin typeface="Times New Roman" panose="02020603050405020304" pitchFamily="18" charset="0"/>
                          <a:cs typeface="Times New Roman" panose="02020603050405020304" pitchFamily="18" charset="0"/>
                        </a:rPr>
                        <a:t>Church </a:t>
                      </a:r>
                      <a:r>
                        <a:rPr lang="en-US" sz="24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p>
                  </a:txBody>
                  <a:tcPr/>
                </a:tc>
                <a:tc>
                  <a:txBody>
                    <a:bodyPr/>
                    <a:lstStyle/>
                    <a:p>
                      <a:r>
                        <a:rPr lang="en-US" sz="2400" b="0" dirty="0">
                          <a:latin typeface="Times New Roman" panose="02020603050405020304" pitchFamily="18" charset="0"/>
                          <a:cs typeface="Times New Roman" panose="02020603050405020304" pitchFamily="18" charset="0"/>
                        </a:rPr>
                        <a:t>Problems</a:t>
                      </a:r>
                    </a:p>
                  </a:txBody>
                  <a:tcPr/>
                </a:tc>
                <a:tc>
                  <a:txBody>
                    <a:bodyPr/>
                    <a:lstStyle/>
                    <a:p>
                      <a:r>
                        <a:rPr lang="en-US" sz="2400" b="0" dirty="0">
                          <a:latin typeface="Times New Roman" panose="02020603050405020304" pitchFamily="18" charset="0"/>
                          <a:cs typeface="Times New Roman" panose="02020603050405020304" pitchFamily="18" charset="0"/>
                        </a:rPr>
                        <a:t>Positive</a:t>
                      </a:r>
                    </a:p>
                  </a:txBody>
                  <a:tcPr/>
                </a:tc>
                <a:extLst>
                  <a:ext uri="{0D108BD9-81ED-4DB2-BD59-A6C34878D82A}">
                    <a16:rowId xmlns:a16="http://schemas.microsoft.com/office/drawing/2014/main" val="10000"/>
                  </a:ext>
                </a:extLst>
              </a:tr>
              <a:tr h="704188">
                <a:tc>
                  <a:txBody>
                    <a:bodyPr/>
                    <a:lstStyle/>
                    <a:p>
                      <a:r>
                        <a:rPr lang="en-US" dirty="0">
                          <a:latin typeface="Times New Roman" panose="02020603050405020304" pitchFamily="18" charset="0"/>
                          <a:cs typeface="Times New Roman" panose="02020603050405020304" pitchFamily="18" charset="0"/>
                        </a:rPr>
                        <a:t>Ephesians</a:t>
                      </a:r>
                    </a:p>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a:latin typeface="Times New Roman" panose="02020603050405020304" pitchFamily="18" charset="0"/>
                          <a:cs typeface="Times New Roman" panose="02020603050405020304" pitchFamily="18" charset="0"/>
                        </a:rPr>
                        <a:t>(Apoc.2:1-7)</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Left 1</a:t>
                      </a:r>
                      <a:r>
                        <a:rPr lang="en-US" sz="1100" baseline="30000" dirty="0">
                          <a:latin typeface="Times New Roman" panose="02020603050405020304" pitchFamily="18" charset="0"/>
                          <a:cs typeface="Times New Roman" panose="02020603050405020304" pitchFamily="18" charset="0"/>
                        </a:rPr>
                        <a:t>st</a:t>
                      </a:r>
                      <a:r>
                        <a:rPr lang="en-US" sz="1100" dirty="0">
                          <a:latin typeface="Times New Roman" panose="02020603050405020304" pitchFamily="18" charset="0"/>
                          <a:cs typeface="Times New Roman" panose="02020603050405020304" pitchFamily="18" charset="0"/>
                        </a:rPr>
                        <a:t> love- grew cold to the Lord while</a:t>
                      </a:r>
                      <a:r>
                        <a:rPr lang="en-US" sz="1100" baseline="0" dirty="0">
                          <a:latin typeface="Times New Roman" panose="02020603050405020304" pitchFamily="18" charset="0"/>
                          <a:cs typeface="Times New Roman" panose="02020603050405020304" pitchFamily="18" charset="0"/>
                        </a:rPr>
                        <a:t> serving. Replaced the Lord with service.</a:t>
                      </a:r>
                      <a:endParaRPr lang="en-US" sz="1100"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Hard work, perseverance</a:t>
                      </a:r>
                    </a:p>
                    <a:p>
                      <a:r>
                        <a:rPr lang="en-US" sz="1100" dirty="0">
                          <a:latin typeface="Times New Roman" panose="02020603050405020304" pitchFamily="18" charset="0"/>
                          <a:cs typeface="Times New Roman" panose="02020603050405020304" pitchFamily="18" charset="0"/>
                        </a:rPr>
                        <a:t>faithfulness, did not tolerate wickedness.</a:t>
                      </a:r>
                    </a:p>
                  </a:txBody>
                  <a:tcPr/>
                </a:tc>
                <a:extLst>
                  <a:ext uri="{0D108BD9-81ED-4DB2-BD59-A6C34878D82A}">
                    <a16:rowId xmlns:a16="http://schemas.microsoft.com/office/drawing/2014/main" val="10001"/>
                  </a:ext>
                </a:extLst>
              </a:tr>
              <a:tr h="704188">
                <a:tc>
                  <a:txBody>
                    <a:bodyPr/>
                    <a:lstStyle/>
                    <a:p>
                      <a:r>
                        <a:rPr lang="en-US" dirty="0">
                          <a:latin typeface="Times New Roman" panose="02020603050405020304" pitchFamily="18" charset="0"/>
                          <a:cs typeface="Times New Roman" panose="02020603050405020304" pitchFamily="18" charset="0"/>
                        </a:rPr>
                        <a:t>Smyrna</a:t>
                      </a:r>
                    </a:p>
                    <a:p>
                      <a:pPr marL="0" marR="0" indent="0" algn="l" defTabSz="6858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(Apoc. 2:8)</a:t>
                      </a:r>
                    </a:p>
                    <a:p>
                      <a:endParaRPr lang="en-US"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Fear of persecution and suffering</a:t>
                      </a:r>
                    </a:p>
                  </a:txBody>
                  <a:tcPr/>
                </a:tc>
                <a:tc>
                  <a:txBody>
                    <a:bodyPr/>
                    <a:lstStyle/>
                    <a:p>
                      <a:r>
                        <a:rPr lang="en-US" sz="1100" dirty="0">
                          <a:latin typeface="Times New Roman" panose="02020603050405020304" pitchFamily="18" charset="0"/>
                          <a:cs typeface="Times New Roman" panose="02020603050405020304" pitchFamily="18" charset="0"/>
                        </a:rPr>
                        <a:t>Endurance through persecution, slander and poverty</a:t>
                      </a:r>
                    </a:p>
                  </a:txBody>
                  <a:tcPr/>
                </a:tc>
                <a:extLst>
                  <a:ext uri="{0D108BD9-81ED-4DB2-BD59-A6C34878D82A}">
                    <a16:rowId xmlns:a16="http://schemas.microsoft.com/office/drawing/2014/main" val="10002"/>
                  </a:ext>
                </a:extLst>
              </a:tr>
              <a:tr h="704188">
                <a:tc>
                  <a:txBody>
                    <a:bodyPr/>
                    <a:lstStyle/>
                    <a:p>
                      <a:r>
                        <a:rPr lang="en-US" dirty="0">
                          <a:latin typeface="Times New Roman" panose="02020603050405020304" pitchFamily="18" charset="0"/>
                          <a:cs typeface="Times New Roman" panose="02020603050405020304" pitchFamily="18" charset="0"/>
                        </a:rPr>
                        <a:t>Pergamos</a:t>
                      </a:r>
                    </a:p>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a:latin typeface="Times New Roman" panose="02020603050405020304" pitchFamily="18" charset="0"/>
                          <a:cs typeface="Times New Roman" panose="02020603050405020304" pitchFamily="18" charset="0"/>
                        </a:rPr>
                        <a:t>(Apoc. </a:t>
                      </a:r>
                      <a:r>
                        <a:rPr lang="en-US" dirty="0">
                          <a:latin typeface="Times New Roman" panose="02020603050405020304" pitchFamily="18" charset="0"/>
                          <a:cs typeface="Times New Roman" panose="02020603050405020304" pitchFamily="18" charset="0"/>
                        </a:rPr>
                        <a:t>2:12)</a:t>
                      </a:r>
                    </a:p>
                    <a:p>
                      <a:endParaRPr lang="en-US"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False Doctrine allowed</a:t>
                      </a:r>
                    </a:p>
                    <a:p>
                      <a:r>
                        <a:rPr lang="en-US" sz="1100" dirty="0">
                          <a:latin typeface="Times New Roman" panose="02020603050405020304" pitchFamily="18" charset="0"/>
                          <a:cs typeface="Times New Roman" panose="02020603050405020304" pitchFamily="18" charset="0"/>
                        </a:rPr>
                        <a:t>sexual</a:t>
                      </a:r>
                      <a:r>
                        <a:rPr lang="en-US" sz="1100" baseline="0" dirty="0">
                          <a:latin typeface="Times New Roman" panose="02020603050405020304" pitchFamily="18" charset="0"/>
                          <a:cs typeface="Times New Roman" panose="02020603050405020304" pitchFamily="18" charset="0"/>
                        </a:rPr>
                        <a:t> immorality, idolatry </a:t>
                      </a:r>
                      <a:endParaRPr lang="en-US" sz="1100"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Did not renounce their faith</a:t>
                      </a:r>
                    </a:p>
                  </a:txBody>
                  <a:tcPr/>
                </a:tc>
                <a:extLst>
                  <a:ext uri="{0D108BD9-81ED-4DB2-BD59-A6C34878D82A}">
                    <a16:rowId xmlns:a16="http://schemas.microsoft.com/office/drawing/2014/main" val="10003"/>
                  </a:ext>
                </a:extLst>
              </a:tr>
              <a:tr h="704188">
                <a:tc>
                  <a:txBody>
                    <a:bodyPr/>
                    <a:lstStyle/>
                    <a:p>
                      <a:r>
                        <a:rPr lang="en-US" dirty="0">
                          <a:latin typeface="Times New Roman" panose="02020603050405020304" pitchFamily="18" charset="0"/>
                          <a:cs typeface="Times New Roman" panose="02020603050405020304" pitchFamily="18" charset="0"/>
                        </a:rPr>
                        <a:t>Thyatira</a:t>
                      </a:r>
                    </a:p>
                    <a:p>
                      <a:pPr marL="0" marR="0" indent="0" algn="l" defTabSz="6858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(Apoc.</a:t>
                      </a:r>
                      <a:r>
                        <a:rPr lang="en-US" baseline="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2:18)</a:t>
                      </a:r>
                    </a:p>
                    <a:p>
                      <a:endParaRPr lang="en-US"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False Prophets allowed to influence the church. Sexual sin. </a:t>
                      </a:r>
                    </a:p>
                  </a:txBody>
                  <a:tcPr/>
                </a:tc>
                <a:tc>
                  <a:txBody>
                    <a:bodyPr/>
                    <a:lstStyle/>
                    <a:p>
                      <a:r>
                        <a:rPr lang="en-US" sz="1100" dirty="0">
                          <a:latin typeface="Times New Roman" panose="02020603050405020304" pitchFamily="18" charset="0"/>
                          <a:cs typeface="Times New Roman" panose="02020603050405020304" pitchFamily="18" charset="0"/>
                        </a:rPr>
                        <a:t>Perseverance, faith and love. Doing more than they</a:t>
                      </a:r>
                      <a:r>
                        <a:rPr lang="en-US" sz="1100" baseline="0" dirty="0">
                          <a:latin typeface="Times New Roman" panose="02020603050405020304" pitchFamily="18" charset="0"/>
                          <a:cs typeface="Times New Roman" panose="02020603050405020304" pitchFamily="18" charset="0"/>
                        </a:rPr>
                        <a:t> did in the beginning!</a:t>
                      </a:r>
                      <a:endParaRPr lang="en-US"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704188">
                <a:tc>
                  <a:txBody>
                    <a:bodyPr/>
                    <a:lstStyle/>
                    <a:p>
                      <a:r>
                        <a:rPr lang="en-US" dirty="0">
                          <a:latin typeface="Times New Roman" panose="02020603050405020304" pitchFamily="18" charset="0"/>
                          <a:cs typeface="Times New Roman" panose="02020603050405020304" pitchFamily="18" charset="0"/>
                        </a:rPr>
                        <a:t>Sardis</a:t>
                      </a:r>
                    </a:p>
                    <a:p>
                      <a:pPr marL="0" marR="0" indent="0" algn="l" defTabSz="6858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(Apoc. 3:1-6)</a:t>
                      </a:r>
                    </a:p>
                    <a:p>
                      <a:endParaRPr lang="en-US"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Reputation of being alive but are dead.  Spiritually</a:t>
                      </a:r>
                      <a:r>
                        <a:rPr lang="en-US" sz="1100" baseline="0" dirty="0">
                          <a:latin typeface="Times New Roman" panose="02020603050405020304" pitchFamily="18" charset="0"/>
                          <a:cs typeface="Times New Roman" panose="02020603050405020304" pitchFamily="18" charset="0"/>
                        </a:rPr>
                        <a:t> </a:t>
                      </a:r>
                    </a:p>
                    <a:p>
                      <a:r>
                        <a:rPr lang="en-US" sz="1100" baseline="0" dirty="0">
                          <a:latin typeface="Times New Roman" panose="02020603050405020304" pitchFamily="18" charset="0"/>
                          <a:cs typeface="Times New Roman" panose="02020603050405020304" pitchFamily="18" charset="0"/>
                        </a:rPr>
                        <a:t>asleep!</a:t>
                      </a:r>
                      <a:endParaRPr lang="en-US" sz="1100"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A few members did not compromise and were awake.</a:t>
                      </a:r>
                    </a:p>
                  </a:txBody>
                  <a:tcPr/>
                </a:tc>
                <a:extLst>
                  <a:ext uri="{0D108BD9-81ED-4DB2-BD59-A6C34878D82A}">
                    <a16:rowId xmlns:a16="http://schemas.microsoft.com/office/drawing/2014/main" val="10005"/>
                  </a:ext>
                </a:extLst>
              </a:tr>
              <a:tr h="704188">
                <a:tc>
                  <a:txBody>
                    <a:bodyPr/>
                    <a:lstStyle/>
                    <a:p>
                      <a:r>
                        <a:rPr lang="en-US" dirty="0">
                          <a:latin typeface="Times New Roman" panose="02020603050405020304" pitchFamily="18" charset="0"/>
                          <a:cs typeface="Times New Roman" panose="02020603050405020304" pitchFamily="18" charset="0"/>
                        </a:rPr>
                        <a:t>Philadelphia</a:t>
                      </a:r>
                    </a:p>
                    <a:p>
                      <a:pPr marL="0" marR="0" indent="0" algn="l" defTabSz="6858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(Apoc. 3:7)</a:t>
                      </a:r>
                    </a:p>
                    <a:p>
                      <a:endParaRPr lang="en-US"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Little strength</a:t>
                      </a:r>
                    </a:p>
                  </a:txBody>
                  <a:tcPr/>
                </a:tc>
                <a:tc>
                  <a:txBody>
                    <a:bodyPr/>
                    <a:lstStyle/>
                    <a:p>
                      <a:r>
                        <a:rPr lang="en-US" sz="1100" dirty="0">
                          <a:latin typeface="Times New Roman" panose="02020603050405020304" pitchFamily="18" charset="0"/>
                          <a:cs typeface="Times New Roman" panose="02020603050405020304" pitchFamily="18" charset="0"/>
                        </a:rPr>
                        <a:t>Stayed true to the Word</a:t>
                      </a:r>
                    </a:p>
                    <a:p>
                      <a:r>
                        <a:rPr lang="en-US" sz="1100" dirty="0">
                          <a:latin typeface="Times New Roman" panose="02020603050405020304" pitchFamily="18" charset="0"/>
                          <a:cs typeface="Times New Roman" panose="02020603050405020304" pitchFamily="18" charset="0"/>
                        </a:rPr>
                        <a:t>An open door was before</a:t>
                      </a:r>
                      <a:r>
                        <a:rPr lang="en-US" sz="1100" baseline="0" dirty="0">
                          <a:latin typeface="Times New Roman" panose="02020603050405020304" pitchFamily="18" charset="0"/>
                          <a:cs typeface="Times New Roman" panose="02020603050405020304" pitchFamily="18" charset="0"/>
                        </a:rPr>
                        <a:t> them.</a:t>
                      </a:r>
                      <a:endParaRPr lang="en-US"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704188">
                <a:tc>
                  <a:txBody>
                    <a:bodyPr/>
                    <a:lstStyle/>
                    <a:p>
                      <a:r>
                        <a:rPr lang="en-US" dirty="0">
                          <a:latin typeface="Times New Roman" panose="02020603050405020304" pitchFamily="18" charset="0"/>
                          <a:cs typeface="Times New Roman" panose="02020603050405020304" pitchFamily="18" charset="0"/>
                        </a:rPr>
                        <a:t>Laodicea</a:t>
                      </a:r>
                    </a:p>
                    <a:p>
                      <a:pPr marL="0" marR="0" indent="0" algn="l" defTabSz="6858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(Apoc.3:14)</a:t>
                      </a:r>
                    </a:p>
                    <a:p>
                      <a:endParaRPr lang="en-US"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Lukewarm, indifferent but enjoying prosperity. They were spiritually poor and blind. </a:t>
                      </a:r>
                    </a:p>
                  </a:txBody>
                  <a:tcPr/>
                </a:tc>
                <a:tc>
                  <a:txBody>
                    <a:bodyPr/>
                    <a:lstStyle/>
                    <a:p>
                      <a:r>
                        <a:rPr lang="en-US" sz="1100" dirty="0">
                          <a:latin typeface="Times New Roman" panose="02020603050405020304" pitchFamily="18" charset="0"/>
                          <a:cs typeface="Times New Roman" panose="02020603050405020304" pitchFamily="18" charset="0"/>
                        </a:rPr>
                        <a:t>No positives mentioned</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936502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0443" y="6708413"/>
            <a:ext cx="5648827" cy="2677656"/>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Each one of the problems listed for these churches needed the attention of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  The pastor is responsible to lovingly guide the church into fruitfulness.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 can use many ministry tools to help correct these problems.  A pastor can use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counseling, prayer, mentoring, preaching, teaching and guest speakers to help</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strengthen the church.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p:txBody>
      </p:sp>
      <p:sp>
        <p:nvSpPr>
          <p:cNvPr id="8" name="Rectangle 7"/>
          <p:cNvSpPr/>
          <p:nvPr/>
        </p:nvSpPr>
        <p:spPr>
          <a:xfrm>
            <a:off x="5981586" y="8474504"/>
            <a:ext cx="409792"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118</a:t>
            </a:r>
          </a:p>
        </p:txBody>
      </p:sp>
      <p:graphicFrame>
        <p:nvGraphicFramePr>
          <p:cNvPr id="3" name="Table 2"/>
          <p:cNvGraphicFramePr>
            <a:graphicFrameLocks noGrp="1"/>
          </p:cNvGraphicFramePr>
          <p:nvPr>
            <p:extLst>
              <p:ext uri="{D42A27DB-BD31-4B8C-83A1-F6EECF244321}">
                <p14:modId xmlns:p14="http://schemas.microsoft.com/office/powerpoint/2010/main" val="480693915"/>
              </p:ext>
            </p:extLst>
          </p:nvPr>
        </p:nvGraphicFramePr>
        <p:xfrm>
          <a:off x="1122557" y="797554"/>
          <a:ext cx="5181087" cy="5925712"/>
        </p:xfrm>
        <a:graphic>
          <a:graphicData uri="http://schemas.openxmlformats.org/drawingml/2006/table">
            <a:tbl>
              <a:tblPr firstRow="1" bandRow="1">
                <a:tableStyleId>{073A0DAA-6AF3-43AB-8588-CEC1D06C72B9}</a:tableStyleId>
              </a:tblPr>
              <a:tblGrid>
                <a:gridCol w="1727029">
                  <a:extLst>
                    <a:ext uri="{9D8B030D-6E8A-4147-A177-3AD203B41FA5}">
                      <a16:colId xmlns:a16="http://schemas.microsoft.com/office/drawing/2014/main" val="20000"/>
                    </a:ext>
                  </a:extLst>
                </a:gridCol>
                <a:gridCol w="1727029">
                  <a:extLst>
                    <a:ext uri="{9D8B030D-6E8A-4147-A177-3AD203B41FA5}">
                      <a16:colId xmlns:a16="http://schemas.microsoft.com/office/drawing/2014/main" val="20001"/>
                    </a:ext>
                  </a:extLst>
                </a:gridCol>
                <a:gridCol w="1727029">
                  <a:extLst>
                    <a:ext uri="{9D8B030D-6E8A-4147-A177-3AD203B41FA5}">
                      <a16:colId xmlns:a16="http://schemas.microsoft.com/office/drawing/2014/main" val="20002"/>
                    </a:ext>
                  </a:extLst>
                </a:gridCol>
              </a:tblGrid>
              <a:tr h="704188">
                <a:tc>
                  <a:txBody>
                    <a:bodyPr/>
                    <a:lstStyle/>
                    <a:p>
                      <a:r>
                        <a:rPr lang="en-US" sz="2400" b="0" dirty="0">
                          <a:latin typeface="Times New Roman" panose="02020603050405020304" pitchFamily="18" charset="0"/>
                          <a:cs typeface="Times New Roman" panose="02020603050405020304" pitchFamily="18" charset="0"/>
                        </a:rPr>
                        <a:t>Church </a:t>
                      </a:r>
                      <a:r>
                        <a:rPr lang="en-US" sz="24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p>
                  </a:txBody>
                  <a:tcPr/>
                </a:tc>
                <a:tc>
                  <a:txBody>
                    <a:bodyPr/>
                    <a:lstStyle/>
                    <a:p>
                      <a:r>
                        <a:rPr lang="en-US" sz="2400" b="0" dirty="0">
                          <a:latin typeface="Times New Roman" panose="02020603050405020304" pitchFamily="18" charset="0"/>
                          <a:cs typeface="Times New Roman" panose="02020603050405020304" pitchFamily="18" charset="0"/>
                        </a:rPr>
                        <a:t>Problems</a:t>
                      </a:r>
                    </a:p>
                  </a:txBody>
                  <a:tcPr/>
                </a:tc>
                <a:tc>
                  <a:txBody>
                    <a:bodyPr/>
                    <a:lstStyle/>
                    <a:p>
                      <a:r>
                        <a:rPr lang="en-US" sz="2400" b="0" dirty="0">
                          <a:solidFill>
                            <a:schemeClr val="accent4">
                              <a:lumMod val="60000"/>
                              <a:lumOff val="40000"/>
                            </a:schemeClr>
                          </a:solidFill>
                          <a:latin typeface="Times New Roman" panose="02020603050405020304" pitchFamily="18" charset="0"/>
                          <a:cs typeface="Times New Roman" panose="02020603050405020304" pitchFamily="18" charset="0"/>
                        </a:rPr>
                        <a:t>Pastors     Actions</a:t>
                      </a:r>
                    </a:p>
                  </a:txBody>
                  <a:tcPr/>
                </a:tc>
                <a:extLst>
                  <a:ext uri="{0D108BD9-81ED-4DB2-BD59-A6C34878D82A}">
                    <a16:rowId xmlns:a16="http://schemas.microsoft.com/office/drawing/2014/main" val="10000"/>
                  </a:ext>
                </a:extLst>
              </a:tr>
              <a:tr h="704188">
                <a:tc>
                  <a:txBody>
                    <a:bodyPr/>
                    <a:lstStyle/>
                    <a:p>
                      <a:r>
                        <a:rPr lang="en-US" dirty="0">
                          <a:latin typeface="Times New Roman" panose="02020603050405020304" pitchFamily="18" charset="0"/>
                          <a:cs typeface="Times New Roman" panose="02020603050405020304" pitchFamily="18" charset="0"/>
                        </a:rPr>
                        <a:t>Ephesians 2:1</a:t>
                      </a:r>
                    </a:p>
                  </a:txBody>
                  <a:tcPr/>
                </a:tc>
                <a:tc>
                  <a:txBody>
                    <a:bodyPr/>
                    <a:lstStyle/>
                    <a:p>
                      <a:r>
                        <a:rPr lang="en-US" sz="1100" dirty="0">
                          <a:latin typeface="Times New Roman" panose="02020603050405020304" pitchFamily="18" charset="0"/>
                          <a:cs typeface="Times New Roman" panose="02020603050405020304" pitchFamily="18" charset="0"/>
                        </a:rPr>
                        <a:t>Left 1</a:t>
                      </a:r>
                      <a:r>
                        <a:rPr lang="en-US" sz="1100" baseline="30000" dirty="0">
                          <a:latin typeface="Times New Roman" panose="02020603050405020304" pitchFamily="18" charset="0"/>
                          <a:cs typeface="Times New Roman" panose="02020603050405020304" pitchFamily="18" charset="0"/>
                        </a:rPr>
                        <a:t>st</a:t>
                      </a:r>
                      <a:r>
                        <a:rPr lang="en-US" sz="1100" dirty="0">
                          <a:latin typeface="Times New Roman" panose="02020603050405020304" pitchFamily="18" charset="0"/>
                          <a:cs typeface="Times New Roman" panose="02020603050405020304" pitchFamily="18" charset="0"/>
                        </a:rPr>
                        <a:t> love- grown cold to the Lord while</a:t>
                      </a:r>
                      <a:r>
                        <a:rPr lang="en-US" sz="1100" baseline="0" dirty="0">
                          <a:latin typeface="Times New Roman" panose="02020603050405020304" pitchFamily="18" charset="0"/>
                          <a:cs typeface="Times New Roman" panose="02020603050405020304" pitchFamily="18" charset="0"/>
                        </a:rPr>
                        <a:t> serving. Replaced the Lord with service.</a:t>
                      </a:r>
                      <a:endParaRPr lang="en-US" sz="1100"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Call to prayer and fasting.</a:t>
                      </a:r>
                    </a:p>
                    <a:p>
                      <a:r>
                        <a:rPr lang="en-US" sz="1100" dirty="0">
                          <a:latin typeface="Times New Roman" panose="02020603050405020304" pitchFamily="18" charset="0"/>
                          <a:cs typeface="Times New Roman" panose="02020603050405020304" pitchFamily="18" charset="0"/>
                        </a:rPr>
                        <a:t>Invite a revival speaker to preach. Preach about intimacy with Jesus. </a:t>
                      </a:r>
                    </a:p>
                  </a:txBody>
                  <a:tcPr/>
                </a:tc>
                <a:extLst>
                  <a:ext uri="{0D108BD9-81ED-4DB2-BD59-A6C34878D82A}">
                    <a16:rowId xmlns:a16="http://schemas.microsoft.com/office/drawing/2014/main" val="10001"/>
                  </a:ext>
                </a:extLst>
              </a:tr>
              <a:tr h="704188">
                <a:tc>
                  <a:txBody>
                    <a:bodyPr/>
                    <a:lstStyle/>
                    <a:p>
                      <a:r>
                        <a:rPr lang="en-US" dirty="0">
                          <a:latin typeface="Times New Roman" panose="02020603050405020304" pitchFamily="18" charset="0"/>
                          <a:cs typeface="Times New Roman" panose="02020603050405020304" pitchFamily="18" charset="0"/>
                        </a:rPr>
                        <a:t>Smyrna 2:8</a:t>
                      </a:r>
                    </a:p>
                  </a:txBody>
                  <a:tcPr/>
                </a:tc>
                <a:tc>
                  <a:txBody>
                    <a:bodyPr/>
                    <a:lstStyle/>
                    <a:p>
                      <a:r>
                        <a:rPr lang="en-US" sz="1100" dirty="0">
                          <a:latin typeface="Times New Roman" panose="02020603050405020304" pitchFamily="18" charset="0"/>
                          <a:cs typeface="Times New Roman" panose="02020603050405020304" pitchFamily="18" charset="0"/>
                        </a:rPr>
                        <a:t>Fear of persecution and suffering</a:t>
                      </a:r>
                    </a:p>
                  </a:txBody>
                  <a:tcPr/>
                </a:tc>
                <a:tc>
                  <a:txBody>
                    <a:bodyPr/>
                    <a:lstStyle/>
                    <a:p>
                      <a:r>
                        <a:rPr lang="en-US" sz="1100" dirty="0">
                          <a:latin typeface="Times New Roman" panose="02020603050405020304" pitchFamily="18" charset="0"/>
                          <a:cs typeface="Times New Roman" panose="02020603050405020304" pitchFamily="18" charset="0"/>
                        </a:rPr>
                        <a:t>Preach on fear. Spiritual warfare prayers to break fear off of people. Preach</a:t>
                      </a:r>
                      <a:r>
                        <a:rPr lang="en-US" sz="1100" baseline="0" dirty="0">
                          <a:latin typeface="Times New Roman" panose="02020603050405020304" pitchFamily="18" charset="0"/>
                          <a:cs typeface="Times New Roman" panose="02020603050405020304" pitchFamily="18" charset="0"/>
                        </a:rPr>
                        <a:t> on faith!</a:t>
                      </a:r>
                      <a:endParaRPr lang="en-US"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04188">
                <a:tc>
                  <a:txBody>
                    <a:bodyPr/>
                    <a:lstStyle/>
                    <a:p>
                      <a:r>
                        <a:rPr lang="en-US" dirty="0">
                          <a:latin typeface="Times New Roman" panose="02020603050405020304" pitchFamily="18" charset="0"/>
                          <a:cs typeface="Times New Roman" panose="02020603050405020304" pitchFamily="18" charset="0"/>
                        </a:rPr>
                        <a:t>Pergamos 2:12</a:t>
                      </a:r>
                    </a:p>
                  </a:txBody>
                  <a:tcPr/>
                </a:tc>
                <a:tc>
                  <a:txBody>
                    <a:bodyPr/>
                    <a:lstStyle/>
                    <a:p>
                      <a:r>
                        <a:rPr lang="en-US" sz="1100" dirty="0">
                          <a:latin typeface="Times New Roman" panose="02020603050405020304" pitchFamily="18" charset="0"/>
                          <a:cs typeface="Times New Roman" panose="02020603050405020304" pitchFamily="18" charset="0"/>
                        </a:rPr>
                        <a:t>False Doctrine allowed</a:t>
                      </a:r>
                    </a:p>
                    <a:p>
                      <a:r>
                        <a:rPr lang="en-US" sz="1100" dirty="0">
                          <a:latin typeface="Times New Roman" panose="02020603050405020304" pitchFamily="18" charset="0"/>
                          <a:cs typeface="Times New Roman" panose="02020603050405020304" pitchFamily="18" charset="0"/>
                        </a:rPr>
                        <a:t>sexual</a:t>
                      </a:r>
                      <a:r>
                        <a:rPr lang="en-US" sz="1100" baseline="0" dirty="0">
                          <a:latin typeface="Times New Roman" panose="02020603050405020304" pitchFamily="18" charset="0"/>
                          <a:cs typeface="Times New Roman" panose="02020603050405020304" pitchFamily="18" charset="0"/>
                        </a:rPr>
                        <a:t> immorality, idolatry </a:t>
                      </a:r>
                      <a:endParaRPr lang="en-US" sz="1100"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Church discipline for sexual sin. Teach sound doctrine. Repent.</a:t>
                      </a:r>
                    </a:p>
                  </a:txBody>
                  <a:tcPr/>
                </a:tc>
                <a:extLst>
                  <a:ext uri="{0D108BD9-81ED-4DB2-BD59-A6C34878D82A}">
                    <a16:rowId xmlns:a16="http://schemas.microsoft.com/office/drawing/2014/main" val="10003"/>
                  </a:ext>
                </a:extLst>
              </a:tr>
              <a:tr h="704188">
                <a:tc>
                  <a:txBody>
                    <a:bodyPr/>
                    <a:lstStyle/>
                    <a:p>
                      <a:r>
                        <a:rPr lang="en-US" dirty="0">
                          <a:latin typeface="Times New Roman" panose="02020603050405020304" pitchFamily="18" charset="0"/>
                          <a:cs typeface="Times New Roman" panose="02020603050405020304" pitchFamily="18" charset="0"/>
                        </a:rPr>
                        <a:t>Thyatira 2:18</a:t>
                      </a:r>
                    </a:p>
                  </a:txBody>
                  <a:tcPr/>
                </a:tc>
                <a:tc>
                  <a:txBody>
                    <a:bodyPr/>
                    <a:lstStyle/>
                    <a:p>
                      <a:r>
                        <a:rPr lang="en-US" sz="1100" dirty="0">
                          <a:latin typeface="Times New Roman" panose="02020603050405020304" pitchFamily="18" charset="0"/>
                          <a:cs typeface="Times New Roman" panose="02020603050405020304" pitchFamily="18" charset="0"/>
                        </a:rPr>
                        <a:t>False Prophets allowed to influence the church. Sexual sin. </a:t>
                      </a:r>
                    </a:p>
                  </a:txBody>
                  <a:tcPr/>
                </a:tc>
                <a:tc>
                  <a:txBody>
                    <a:bodyPr/>
                    <a:lstStyle/>
                    <a:p>
                      <a:r>
                        <a:rPr lang="en-US" sz="1100" dirty="0">
                          <a:latin typeface="Times New Roman" panose="02020603050405020304" pitchFamily="18" charset="0"/>
                          <a:cs typeface="Times New Roman" panose="02020603050405020304" pitchFamily="18" charset="0"/>
                        </a:rPr>
                        <a:t>Don’t allow false prophets to stay in leadership. Repent for sexual</a:t>
                      </a:r>
                      <a:r>
                        <a:rPr lang="en-US" sz="1100" baseline="0" dirty="0">
                          <a:latin typeface="Times New Roman" panose="02020603050405020304" pitchFamily="18" charset="0"/>
                          <a:cs typeface="Times New Roman" panose="02020603050405020304" pitchFamily="18" charset="0"/>
                        </a:rPr>
                        <a:t> sin.</a:t>
                      </a:r>
                      <a:endParaRPr lang="en-US"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704188">
                <a:tc>
                  <a:txBody>
                    <a:bodyPr/>
                    <a:lstStyle/>
                    <a:p>
                      <a:r>
                        <a:rPr lang="en-US" dirty="0">
                          <a:latin typeface="Times New Roman" panose="02020603050405020304" pitchFamily="18" charset="0"/>
                          <a:cs typeface="Times New Roman" panose="02020603050405020304" pitchFamily="18" charset="0"/>
                        </a:rPr>
                        <a:t>Sardis 3:1</a:t>
                      </a:r>
                    </a:p>
                  </a:txBody>
                  <a:tcPr/>
                </a:tc>
                <a:tc>
                  <a:txBody>
                    <a:bodyPr/>
                    <a:lstStyle/>
                    <a:p>
                      <a:r>
                        <a:rPr lang="en-US" sz="1100" dirty="0">
                          <a:latin typeface="Times New Roman" panose="02020603050405020304" pitchFamily="18" charset="0"/>
                          <a:cs typeface="Times New Roman" panose="02020603050405020304" pitchFamily="18" charset="0"/>
                        </a:rPr>
                        <a:t>Reputation of being alive but are dead.  Spiritually</a:t>
                      </a:r>
                      <a:r>
                        <a:rPr lang="en-US" sz="1100" baseline="0" dirty="0">
                          <a:latin typeface="Times New Roman" panose="02020603050405020304" pitchFamily="18" charset="0"/>
                          <a:cs typeface="Times New Roman" panose="02020603050405020304" pitchFamily="18" charset="0"/>
                        </a:rPr>
                        <a:t> </a:t>
                      </a:r>
                    </a:p>
                    <a:p>
                      <a:r>
                        <a:rPr lang="en-US" sz="1100" baseline="0" dirty="0">
                          <a:latin typeface="Times New Roman" panose="02020603050405020304" pitchFamily="18" charset="0"/>
                          <a:cs typeface="Times New Roman" panose="02020603050405020304" pitchFamily="18" charset="0"/>
                        </a:rPr>
                        <a:t>asleep!</a:t>
                      </a:r>
                      <a:endParaRPr lang="en-US" sz="1100" dirty="0">
                        <a:latin typeface="Times New Roman" panose="02020603050405020304" pitchFamily="18" charset="0"/>
                        <a:cs typeface="Times New Roman" panose="02020603050405020304" pitchFamily="18" charset="0"/>
                      </a:endParaRPr>
                    </a:p>
                  </a:txBody>
                  <a:tcPr/>
                </a:tc>
                <a:tc>
                  <a:txBody>
                    <a:bodyPr/>
                    <a:lstStyle/>
                    <a:p>
                      <a:r>
                        <a:rPr lang="en-US" sz="1100" dirty="0">
                          <a:latin typeface="Times New Roman" panose="02020603050405020304" pitchFamily="18" charset="0"/>
                          <a:cs typeface="Times New Roman" panose="02020603050405020304" pitchFamily="18" charset="0"/>
                        </a:rPr>
                        <a:t>Strong</a:t>
                      </a:r>
                      <a:r>
                        <a:rPr lang="en-US" sz="1100" baseline="0" dirty="0">
                          <a:latin typeface="Times New Roman" panose="02020603050405020304" pitchFamily="18" charset="0"/>
                          <a:cs typeface="Times New Roman" panose="02020603050405020304" pitchFamily="18" charset="0"/>
                        </a:rPr>
                        <a:t> preaching and teaching. Personal counseling and prayer. </a:t>
                      </a:r>
                      <a:endParaRPr lang="en-US"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704188">
                <a:tc>
                  <a:txBody>
                    <a:bodyPr/>
                    <a:lstStyle/>
                    <a:p>
                      <a:r>
                        <a:rPr lang="en-US" dirty="0">
                          <a:latin typeface="Times New Roman" panose="02020603050405020304" pitchFamily="18" charset="0"/>
                          <a:cs typeface="Times New Roman" panose="02020603050405020304" pitchFamily="18" charset="0"/>
                        </a:rPr>
                        <a:t>Philadelphia 3:7</a:t>
                      </a:r>
                    </a:p>
                  </a:txBody>
                  <a:tcPr/>
                </a:tc>
                <a:tc>
                  <a:txBody>
                    <a:bodyPr/>
                    <a:lstStyle/>
                    <a:p>
                      <a:r>
                        <a:rPr lang="en-US" sz="1100" dirty="0">
                          <a:latin typeface="Times New Roman" panose="02020603050405020304" pitchFamily="18" charset="0"/>
                          <a:cs typeface="Times New Roman" panose="02020603050405020304" pitchFamily="18" charset="0"/>
                        </a:rPr>
                        <a:t>Little strength</a:t>
                      </a:r>
                    </a:p>
                  </a:txBody>
                  <a:tcPr/>
                </a:tc>
                <a:tc>
                  <a:txBody>
                    <a:bodyPr/>
                    <a:lstStyle/>
                    <a:p>
                      <a:r>
                        <a:rPr lang="en-US" sz="1100" dirty="0">
                          <a:latin typeface="Times New Roman" panose="02020603050405020304" pitchFamily="18" charset="0"/>
                          <a:cs typeface="Times New Roman" panose="02020603050405020304" pitchFamily="18" charset="0"/>
                        </a:rPr>
                        <a:t>Encourage and strengthen the congregation. </a:t>
                      </a:r>
                    </a:p>
                  </a:txBody>
                  <a:tcPr/>
                </a:tc>
                <a:extLst>
                  <a:ext uri="{0D108BD9-81ED-4DB2-BD59-A6C34878D82A}">
                    <a16:rowId xmlns:a16="http://schemas.microsoft.com/office/drawing/2014/main" val="10006"/>
                  </a:ext>
                </a:extLst>
              </a:tr>
              <a:tr h="704188">
                <a:tc>
                  <a:txBody>
                    <a:bodyPr/>
                    <a:lstStyle/>
                    <a:p>
                      <a:r>
                        <a:rPr lang="en-US" dirty="0">
                          <a:latin typeface="Times New Roman" panose="02020603050405020304" pitchFamily="18" charset="0"/>
                          <a:cs typeface="Times New Roman" panose="02020603050405020304" pitchFamily="18" charset="0"/>
                        </a:rPr>
                        <a:t>Laodicea 3:14</a:t>
                      </a:r>
                    </a:p>
                  </a:txBody>
                  <a:tcPr/>
                </a:tc>
                <a:tc>
                  <a:txBody>
                    <a:bodyPr/>
                    <a:lstStyle/>
                    <a:p>
                      <a:r>
                        <a:rPr lang="en-US" sz="1100" dirty="0">
                          <a:latin typeface="Times New Roman" panose="02020603050405020304" pitchFamily="18" charset="0"/>
                          <a:cs typeface="Times New Roman" panose="02020603050405020304" pitchFamily="18" charset="0"/>
                        </a:rPr>
                        <a:t>Lukewarm, indifferent but enjoying prosperity. They were spiritually poor and blind. </a:t>
                      </a:r>
                    </a:p>
                  </a:txBody>
                  <a:tcPr/>
                </a:tc>
                <a:tc>
                  <a:txBody>
                    <a:bodyPr/>
                    <a:lstStyle/>
                    <a:p>
                      <a:r>
                        <a:rPr lang="en-US" sz="1100" dirty="0">
                          <a:latin typeface="Times New Roman" panose="02020603050405020304" pitchFamily="18" charset="0"/>
                          <a:cs typeface="Times New Roman" panose="02020603050405020304" pitchFamily="18" charset="0"/>
                        </a:rPr>
                        <a:t>Repent. Identify the true spiritual condition of the church. Strong preaching. </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103965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weetclipart.com/multisite/sweetclipart/files/imagecache/middle/church_line_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7409" y="899706"/>
            <a:ext cx="1353758" cy="2273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60974" y="519616"/>
            <a:ext cx="2416046" cy="369332"/>
          </a:xfrm>
          <a:prstGeom prst="rect">
            <a:avLst/>
          </a:prstGeom>
        </p:spPr>
        <p:txBody>
          <a:bodyPr wrap="none">
            <a:spAutoFit/>
          </a:bodyPr>
          <a:lstStyle/>
          <a:p>
            <a:r>
              <a:rPr lang="en-US" u="sng" dirty="0">
                <a:latin typeface="Times New Roman" panose="02020603050405020304" pitchFamily="18" charset="0"/>
                <a:cs typeface="Times New Roman" panose="02020603050405020304" pitchFamily="18" charset="0"/>
              </a:rPr>
              <a:t>Monitoring Church Life</a:t>
            </a:r>
            <a:endParaRPr lang="en-US" u="sng" dirty="0"/>
          </a:p>
        </p:txBody>
      </p:sp>
      <p:sp>
        <p:nvSpPr>
          <p:cNvPr id="5" name="Rectangle 4"/>
          <p:cNvSpPr/>
          <p:nvPr/>
        </p:nvSpPr>
        <p:spPr>
          <a:xfrm>
            <a:off x="742039" y="3389771"/>
            <a:ext cx="5858142" cy="4955203"/>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 What is the condition of your church?  The Bible exhorts pastors </a:t>
            </a:r>
            <a:r>
              <a:rPr lang="en-US" sz="1200" b="1" u="sng" dirty="0">
                <a:solidFill>
                  <a:srgbClr val="C00000"/>
                </a:solidFill>
                <a:latin typeface="Times New Roman" panose="02020603050405020304" pitchFamily="18" charset="0"/>
                <a:cs typeface="Times New Roman" panose="02020603050405020304" pitchFamily="18" charset="0"/>
              </a:rPr>
              <a:t>to know the condition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our flocks and to give careful attention to the herd.  Here are some areas to monitor:</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Attendance Trends</a:t>
            </a:r>
            <a:r>
              <a:rPr lang="en-US" sz="1200" dirty="0">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Have you lost </a:t>
            </a:r>
            <a:r>
              <a:rPr lang="en-US" sz="1100" i="1" dirty="0"/>
              <a:t>people recently? Where are they?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Church Unity- </a:t>
            </a:r>
            <a:r>
              <a:rPr lang="en-US" sz="1100" i="1" dirty="0">
                <a:latin typeface="Times New Roman" panose="02020603050405020304" pitchFamily="18" charset="0"/>
                <a:cs typeface="Times New Roman" panose="02020603050405020304" pitchFamily="18" charset="0"/>
              </a:rPr>
              <a:t>Is the church walking in unity or is it complaining and grumbling?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Volunteer Service- </a:t>
            </a:r>
            <a:r>
              <a:rPr lang="en-US" sz="1100" i="1" dirty="0">
                <a:latin typeface="Times New Roman" panose="02020603050405020304" pitchFamily="18" charset="0"/>
                <a:cs typeface="Times New Roman" panose="02020603050405020304" pitchFamily="18" charset="0"/>
              </a:rPr>
              <a:t>Are members excited about serving? Or are they quitting?</a:t>
            </a:r>
          </a:p>
          <a:p>
            <a:endParaRPr lang="en-US" sz="1100"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Prayer-</a:t>
            </a:r>
            <a:r>
              <a:rPr lang="en-US" sz="1200" dirty="0">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Is the church active in prayer? Do people have expectancy?</a:t>
            </a:r>
          </a:p>
          <a:p>
            <a:endParaRPr lang="en-US" sz="1100"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Church Talk- </a:t>
            </a:r>
            <a:r>
              <a:rPr lang="en-US" sz="1100" i="1" dirty="0">
                <a:latin typeface="Times New Roman" panose="02020603050405020304" pitchFamily="18" charset="0"/>
                <a:cs typeface="Times New Roman" panose="02020603050405020304" pitchFamily="18" charset="0"/>
              </a:rPr>
              <a:t>What are people talking about? Do they Gossip? About what?</a:t>
            </a:r>
          </a:p>
          <a:p>
            <a:endParaRPr lang="en-US" sz="1100"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Anointing-</a:t>
            </a:r>
            <a:r>
              <a:rPr lang="en-US" sz="1200" dirty="0">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Are your services anointed with the presence of Jesus?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Discipleship-</a:t>
            </a:r>
            <a:r>
              <a:rPr lang="en-US" sz="1200" dirty="0">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Are people growing in discipleship through the Word?</a:t>
            </a:r>
          </a:p>
          <a:p>
            <a:endParaRPr lang="en-US" sz="1100" i="1" dirty="0">
              <a:latin typeface="Times New Roman" panose="02020603050405020304" pitchFamily="18" charset="0"/>
              <a:cs typeface="Times New Roman" panose="02020603050405020304" pitchFamily="18" charset="0"/>
            </a:endParaRPr>
          </a:p>
          <a:p>
            <a:r>
              <a:rPr lang="en-US" sz="1100" i="1"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Reputation- </a:t>
            </a:r>
            <a:r>
              <a:rPr lang="en-US" sz="1100" i="1" dirty="0">
                <a:latin typeface="Times New Roman" panose="02020603050405020304" pitchFamily="18" charset="0"/>
                <a:cs typeface="Times New Roman" panose="02020603050405020304" pitchFamily="18" charset="0"/>
              </a:rPr>
              <a:t>What is your reputation in the community?</a:t>
            </a:r>
          </a:p>
          <a:p>
            <a:endParaRPr lang="en-US" sz="1100" i="1" dirty="0">
              <a:latin typeface="Times New Roman" panose="02020603050405020304" pitchFamily="18" charset="0"/>
              <a:cs typeface="Times New Roman" panose="02020603050405020304" pitchFamily="18" charset="0"/>
            </a:endParaRPr>
          </a:p>
          <a:p>
            <a:r>
              <a:rPr lang="en-US" sz="1100" i="1"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Outreach- </a:t>
            </a:r>
            <a:r>
              <a:rPr lang="en-US" sz="1100" i="1" dirty="0">
                <a:latin typeface="Times New Roman" panose="02020603050405020304" pitchFamily="18" charset="0"/>
                <a:cs typeface="Times New Roman" panose="02020603050405020304" pitchFamily="18" charset="0"/>
              </a:rPr>
              <a:t>Are people excited about sharing their faith?</a:t>
            </a:r>
          </a:p>
          <a:p>
            <a:endParaRPr lang="en-US" sz="1100" i="1" dirty="0">
              <a:latin typeface="Times New Roman" panose="02020603050405020304" pitchFamily="18" charset="0"/>
              <a:cs typeface="Times New Roman" panose="02020603050405020304" pitchFamily="18" charset="0"/>
            </a:endParaRPr>
          </a:p>
          <a:p>
            <a:r>
              <a:rPr lang="en-US" sz="1100" i="1"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Sound Doctrine- </a:t>
            </a:r>
            <a:r>
              <a:rPr lang="en-US" sz="1100" i="1" dirty="0">
                <a:latin typeface="Times New Roman" panose="02020603050405020304" pitchFamily="18" charset="0"/>
                <a:cs typeface="Times New Roman" panose="02020603050405020304" pitchFamily="18" charset="0"/>
              </a:rPr>
              <a:t>Does the church hold to sound doctrine?</a:t>
            </a:r>
          </a:p>
          <a:p>
            <a:endParaRPr lang="en-US" sz="1100" i="1" dirty="0">
              <a:latin typeface="Times New Roman" panose="02020603050405020304" pitchFamily="18" charset="0"/>
              <a:cs typeface="Times New Roman" panose="02020603050405020304" pitchFamily="18" charset="0"/>
            </a:endParaRPr>
          </a:p>
          <a:p>
            <a:r>
              <a:rPr lang="en-US" sz="1100" i="1"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Personal Purity- </a:t>
            </a:r>
            <a:r>
              <a:rPr lang="en-US" sz="1100" i="1" dirty="0">
                <a:latin typeface="Times New Roman" panose="02020603050405020304" pitchFamily="18" charset="0"/>
                <a:cs typeface="Times New Roman" panose="02020603050405020304" pitchFamily="18" charset="0"/>
              </a:rPr>
              <a:t>Are members walking in holiness or compromise with sin?</a:t>
            </a:r>
          </a:p>
        </p:txBody>
      </p:sp>
      <p:sp>
        <p:nvSpPr>
          <p:cNvPr id="7" name="Rectangle 6"/>
          <p:cNvSpPr/>
          <p:nvPr/>
        </p:nvSpPr>
        <p:spPr>
          <a:xfrm>
            <a:off x="2820643" y="1620882"/>
            <a:ext cx="3560791" cy="830997"/>
          </a:xfrm>
          <a:prstGeom prst="rect">
            <a:avLst/>
          </a:prstGeom>
          <a:solidFill>
            <a:schemeClr val="accent4">
              <a:lumMod val="20000"/>
              <a:lumOff val="80000"/>
            </a:schemeClr>
          </a:solidFill>
          <a:ln>
            <a:solidFill>
              <a:schemeClr val="tx1"/>
            </a:solidFill>
          </a:ln>
        </p:spPr>
        <p:txBody>
          <a:bodyPr wrap="square">
            <a:spAutoFit/>
          </a:bodyPr>
          <a:lstStyle/>
          <a:p>
            <a:r>
              <a:rPr lang="en-US" sz="1600" dirty="0">
                <a:solidFill>
                  <a:srgbClr val="001320"/>
                </a:solidFill>
                <a:latin typeface="Times New Roman" panose="02020603050405020304" pitchFamily="18" charset="0"/>
                <a:cs typeface="Times New Roman" panose="02020603050405020304" pitchFamily="18" charset="0"/>
              </a:rPr>
              <a:t>“Be sure you know the condition of your flocks, give careful attention to your herds”  Proverbs 27:23</a:t>
            </a:r>
            <a:endParaRPr lang="en-US" sz="1600" dirty="0">
              <a:latin typeface="Times New Roman" panose="02020603050405020304" pitchFamily="18" charset="0"/>
              <a:cs typeface="Times New Roman" panose="02020603050405020304" pitchFamily="18" charset="0"/>
            </a:endParaRPr>
          </a:p>
        </p:txBody>
      </p:sp>
      <p:sp>
        <p:nvSpPr>
          <p:cNvPr id="11" name="Rectangle 10"/>
          <p:cNvSpPr/>
          <p:nvPr/>
        </p:nvSpPr>
        <p:spPr>
          <a:xfrm>
            <a:off x="1210249" y="4562159"/>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210249" y="4917508"/>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210249" y="5254454"/>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210249" y="5663217"/>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210249" y="6011952"/>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10249" y="6366996"/>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10249" y="6722040"/>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210249" y="7063155"/>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10249" y="7445821"/>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2" descr="http://www.clker.com/cliparts/b/l/n/Q/E/5/check-mark-13x13-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1399" y="4049452"/>
            <a:ext cx="378984" cy="3777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221732" y="7764477"/>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217975" y="8124283"/>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958840" y="8466237"/>
            <a:ext cx="409792"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119</a:t>
            </a:r>
          </a:p>
        </p:txBody>
      </p:sp>
    </p:spTree>
    <p:extLst>
      <p:ext uri="{BB962C8B-B14F-4D97-AF65-F5344CB8AC3E}">
        <p14:creationId xmlns:p14="http://schemas.microsoft.com/office/powerpoint/2010/main" val="16747826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08244" y="289243"/>
            <a:ext cx="2792163" cy="461665"/>
          </a:xfrm>
          <a:prstGeom prst="rect">
            <a:avLst/>
          </a:prstGeom>
        </p:spPr>
        <p:txBody>
          <a:bodyPr wrap="square">
            <a:spAutoFit/>
          </a:bodyPr>
          <a:lstStyle/>
          <a:p>
            <a:pPr algn="ctr"/>
            <a:r>
              <a:rPr lang="en-US" sz="2400" b="1" dirty="0">
                <a:solidFill>
                  <a:schemeClr val="accent1">
                    <a:lumMod val="75000"/>
                  </a:schemeClr>
                </a:solidFill>
                <a:latin typeface="BODONI 72 OLDSTYLE BOOK" pitchFamily="2" charset="0"/>
                <a:cs typeface="Times New Roman" panose="02020603050405020304" pitchFamily="18" charset="0"/>
              </a:rPr>
              <a:t>Conclusion</a:t>
            </a:r>
          </a:p>
        </p:txBody>
      </p:sp>
      <p:sp>
        <p:nvSpPr>
          <p:cNvPr id="5" name="Rectangle 4"/>
          <p:cNvSpPr/>
          <p:nvPr/>
        </p:nvSpPr>
        <p:spPr>
          <a:xfrm>
            <a:off x="711384" y="1360404"/>
            <a:ext cx="5721350" cy="6647974"/>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I admit that ministry can be overwhelming at times.  I also confess that I have felt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like quitting many times.  When I go through difficult times in ministry,  I remember my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calling.  I remember then I am called to be obedient.  I recognize that the Lord expects me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be a faithful shepherd.  Most of all I want to please him!  I want him to say, “well done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good and faithful servant”!</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I also think about some of the joys of ministry when I feel discouraged.</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The joy of representing the Lord to others</a:t>
            </a:r>
          </a:p>
          <a:p>
            <a:r>
              <a:rPr lang="en-US" sz="1200" dirty="0">
                <a:latin typeface="Times New Roman" panose="02020603050405020304" pitchFamily="18" charset="0"/>
                <a:cs typeface="Times New Roman" panose="02020603050405020304" pitchFamily="18" charset="0"/>
              </a:rPr>
              <a:t>	          The joy of being intimately acquainted with people</a:t>
            </a:r>
          </a:p>
          <a:p>
            <a:r>
              <a:rPr lang="en-US" sz="1200" dirty="0">
                <a:latin typeface="Times New Roman" panose="02020603050405020304" pitchFamily="18" charset="0"/>
                <a:cs typeface="Times New Roman" panose="02020603050405020304" pitchFamily="18" charset="0"/>
              </a:rPr>
              <a:t>	          The joy of pleasing the Lord</a:t>
            </a:r>
          </a:p>
          <a:p>
            <a:r>
              <a:rPr lang="en-US" sz="1200" dirty="0">
                <a:latin typeface="Times New Roman" panose="02020603050405020304" pitchFamily="18" charset="0"/>
                <a:cs typeface="Times New Roman" panose="02020603050405020304" pitchFamily="18" charset="0"/>
              </a:rPr>
              <a:t>	          The joy of future rewards</a:t>
            </a:r>
          </a:p>
          <a:p>
            <a:r>
              <a:rPr lang="en-US" sz="1200" dirty="0">
                <a:latin typeface="Times New Roman" panose="02020603050405020304" pitchFamily="18" charset="0"/>
                <a:cs typeface="Times New Roman" panose="02020603050405020304" pitchFamily="18" charset="0"/>
              </a:rPr>
              <a:t>	          The joy of changed lives</a:t>
            </a:r>
          </a:p>
          <a:p>
            <a:r>
              <a:rPr lang="en-US" sz="1200" dirty="0">
                <a:latin typeface="Times New Roman" panose="02020603050405020304" pitchFamily="18" charset="0"/>
                <a:cs typeface="Times New Roman" panose="02020603050405020304" pitchFamily="18" charset="0"/>
              </a:rPr>
              <a:t>	          The joy of awesome friends in ministry</a:t>
            </a:r>
          </a:p>
          <a:p>
            <a:r>
              <a:rPr lang="en-US" sz="1200" dirty="0">
                <a:latin typeface="Times New Roman" panose="02020603050405020304" pitchFamily="18" charset="0"/>
                <a:cs typeface="Times New Roman" panose="02020603050405020304" pitchFamily="18" charset="0"/>
              </a:rPr>
              <a:t>	          The joy of partnering with the Holy Spirit</a:t>
            </a:r>
          </a:p>
          <a:p>
            <a:r>
              <a:rPr lang="en-US" sz="1200" dirty="0">
                <a:latin typeface="Times New Roman" panose="02020603050405020304" pitchFamily="18" charset="0"/>
                <a:cs typeface="Times New Roman" panose="02020603050405020304" pitchFamily="18" charset="0"/>
              </a:rPr>
              <a:t>	          The joy of doing something of eternal value</a:t>
            </a:r>
          </a:p>
          <a:p>
            <a:r>
              <a:rPr lang="en-US" sz="1200" dirty="0">
                <a:latin typeface="Times New Roman" panose="02020603050405020304" pitchFamily="18" charset="0"/>
                <a:cs typeface="Times New Roman" panose="02020603050405020304" pitchFamily="18" charset="0"/>
              </a:rPr>
              <a:t>	          The joy of his anointing for ministry 	</a:t>
            </a:r>
          </a:p>
          <a:p>
            <a:r>
              <a:rPr lang="en-US" sz="1200" dirty="0">
                <a:latin typeface="Times New Roman" panose="02020603050405020304" pitchFamily="18" charset="0"/>
                <a:cs typeface="Times New Roman" panose="02020603050405020304" pitchFamily="18" charset="0"/>
              </a:rPr>
              <a:t>	          The joy of witnessing miracles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One day the Lord will ask every pastor what they did with His Church!  My hope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you will hear these words spoken by Jesus, “Well done good and faithful servant”!</a:t>
            </a:r>
          </a:p>
          <a:p>
            <a:endParaRPr lang="en-US" sz="12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840176" y="4842613"/>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840176" y="5010062"/>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55972" y="5647863"/>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853333" y="5803936"/>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840216" y="4192812"/>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840216" y="4356805"/>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840216" y="4516728"/>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40216" y="4677524"/>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846802" y="5337776"/>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842751" y="5171702"/>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descr="http://www.clker.com/cliparts/b/l/n/Q/E/5/check-mark-13x13-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5594" y="3725507"/>
            <a:ext cx="409797" cy="40843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59008" y="7335184"/>
            <a:ext cx="5490633" cy="769441"/>
          </a:xfrm>
          <a:prstGeom prst="rect">
            <a:avLst/>
          </a:prstGeom>
          <a:solidFill>
            <a:schemeClr val="accent4">
              <a:lumMod val="20000"/>
              <a:lumOff val="80000"/>
            </a:schemeClr>
          </a:solidFill>
          <a:ln>
            <a:solidFill>
              <a:schemeClr val="tx1"/>
            </a:solidFill>
          </a:ln>
        </p:spPr>
        <p:txBody>
          <a:bodyPr wrap="square">
            <a:spAutoFit/>
          </a:bodyPr>
          <a:lstStyle/>
          <a:p>
            <a:pPr algn="ctr"/>
            <a:r>
              <a:rPr lang="en-US" sz="1200" dirty="0">
                <a:solidFill>
                  <a:srgbClr val="001320"/>
                </a:solidFill>
                <a:latin typeface="Times New Roman" panose="02020603050405020304" pitchFamily="18" charset="0"/>
                <a:cs typeface="Times New Roman" panose="02020603050405020304" pitchFamily="18" charset="0"/>
              </a:rPr>
              <a:t>But you should keep a clear mind in every situation. Don't be afraid of suffering for the Lord. Work at telling others the Good News, and </a:t>
            </a:r>
          </a:p>
          <a:p>
            <a:pPr algn="ctr"/>
            <a:r>
              <a:rPr lang="en-US" sz="2000" b="1" dirty="0">
                <a:solidFill>
                  <a:srgbClr val="C00000"/>
                </a:solidFill>
                <a:latin typeface="Times New Roman" panose="02020603050405020304" pitchFamily="18" charset="0"/>
                <a:cs typeface="Times New Roman" panose="02020603050405020304" pitchFamily="18" charset="0"/>
              </a:rPr>
              <a:t>fully carry out the ministry God has given you</a:t>
            </a:r>
            <a:r>
              <a:rPr lang="en-US" sz="2000" dirty="0">
                <a:solidFill>
                  <a:srgbClr val="001320"/>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8" name="Rectangle 17"/>
          <p:cNvSpPr/>
          <p:nvPr/>
        </p:nvSpPr>
        <p:spPr>
          <a:xfrm>
            <a:off x="5959902" y="8571873"/>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120</a:t>
            </a:r>
          </a:p>
        </p:txBody>
      </p:sp>
      <p:sp>
        <p:nvSpPr>
          <p:cNvPr id="19" name="Rectangle 18"/>
          <p:cNvSpPr/>
          <p:nvPr/>
        </p:nvSpPr>
        <p:spPr>
          <a:xfrm>
            <a:off x="1852172" y="5502031"/>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3454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3022" y="-551644"/>
            <a:ext cx="5995116" cy="944874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a:t>
            </a:r>
            <a:r>
              <a:rPr lang="en-US" sz="1200" dirty="0">
                <a:latin typeface="Times New Roman" panose="02020603050405020304" pitchFamily="18" charset="0"/>
                <a:cs typeface="Times New Roman" panose="02020603050405020304" pitchFamily="18" charset="0"/>
              </a:rPr>
              <a:t> discovered many responsibilities over the past twenty years of ministry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have challenged me to grow.  I continue to recognize my need to develop </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competency</a:t>
            </a:r>
            <a:r>
              <a:rPr lang="en-US" sz="1200" dirty="0">
                <a:latin typeface="Times New Roman" panose="02020603050405020304" pitchFamily="18" charset="0"/>
                <a:cs typeface="Times New Roman" panose="02020603050405020304" pitchFamily="18" charset="0"/>
              </a:rPr>
              <a:t> in many areas of ministry!  Here are some of the responsibilities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I have discovered over the past twenty years of pastoral ministry:</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1.</a:t>
            </a:r>
            <a:r>
              <a:rPr lang="en-US" sz="1200" b="1" dirty="0">
                <a:solidFill>
                  <a:srgbClr val="C00000"/>
                </a:solidFill>
                <a:latin typeface="Times New Roman" panose="02020603050405020304" pitchFamily="18" charset="0"/>
                <a:cs typeface="Times New Roman" panose="02020603050405020304" pitchFamily="18" charset="0"/>
              </a:rPr>
              <a:t> Ordinances/Sacraments </a:t>
            </a:r>
          </a:p>
          <a:p>
            <a:r>
              <a:rPr lang="en-US" sz="1200" b="1" dirty="0">
                <a:solidFill>
                  <a:srgbClr val="C00000"/>
                </a:solidFill>
                <a:latin typeface="Times New Roman" panose="02020603050405020304" pitchFamily="18" charset="0"/>
                <a:cs typeface="Times New Roman" panose="02020603050405020304" pitchFamily="18" charset="0"/>
              </a:rPr>
              <a:t>		 </a:t>
            </a:r>
            <a:endParaRPr lang="en-US" sz="1200" b="1" i="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2.</a:t>
            </a:r>
            <a:r>
              <a:rPr lang="en-US" sz="1200" b="1" dirty="0">
                <a:solidFill>
                  <a:srgbClr val="C00000"/>
                </a:solidFill>
                <a:latin typeface="Times New Roman" panose="02020603050405020304" pitchFamily="18" charset="0"/>
                <a:cs typeface="Times New Roman" panose="02020603050405020304" pitchFamily="18" charset="0"/>
              </a:rPr>
              <a:t> Weddings</a:t>
            </a:r>
          </a:p>
          <a:p>
            <a:endParaRPr lang="en-US" sz="1200" b="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3.</a:t>
            </a:r>
            <a:r>
              <a:rPr lang="en-US" sz="1200" b="1" dirty="0">
                <a:solidFill>
                  <a:srgbClr val="C00000"/>
                </a:solidFill>
                <a:latin typeface="Times New Roman" panose="02020603050405020304" pitchFamily="18" charset="0"/>
                <a:cs typeface="Times New Roman" panose="02020603050405020304" pitchFamily="18" charset="0"/>
              </a:rPr>
              <a:t> Funerals</a:t>
            </a:r>
          </a:p>
          <a:p>
            <a:endParaRPr lang="en-US" sz="1200" b="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4.</a:t>
            </a:r>
            <a:r>
              <a:rPr lang="en-US" sz="1200" b="1" dirty="0">
                <a:solidFill>
                  <a:srgbClr val="C00000"/>
                </a:solidFill>
                <a:latin typeface="Times New Roman" panose="02020603050405020304" pitchFamily="18" charset="0"/>
                <a:cs typeface="Times New Roman" panose="02020603050405020304" pitchFamily="18" charset="0"/>
              </a:rPr>
              <a:t> Preaching </a:t>
            </a:r>
          </a:p>
          <a:p>
            <a:r>
              <a:rPr lang="en-US" sz="1200" b="1" dirty="0">
                <a:solidFill>
                  <a:srgbClr val="C00000"/>
                </a:solidFill>
                <a:latin typeface="Times New Roman" panose="02020603050405020304" pitchFamily="18" charset="0"/>
                <a:cs typeface="Times New Roman" panose="02020603050405020304" pitchFamily="18" charset="0"/>
              </a:rPr>
              <a:t>			</a:t>
            </a:r>
            <a:endParaRPr lang="en-US" sz="1200" b="1" i="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5.</a:t>
            </a:r>
            <a:r>
              <a:rPr lang="en-US" sz="1200" b="1" dirty="0">
                <a:solidFill>
                  <a:srgbClr val="C00000"/>
                </a:solidFill>
                <a:latin typeface="Times New Roman" panose="02020603050405020304" pitchFamily="18" charset="0"/>
                <a:cs typeface="Times New Roman" panose="02020603050405020304" pitchFamily="18" charset="0"/>
              </a:rPr>
              <a:t> Prayer</a:t>
            </a:r>
          </a:p>
          <a:p>
            <a:endParaRPr lang="en-US" sz="1200" b="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6.</a:t>
            </a:r>
            <a:r>
              <a:rPr lang="en-US" sz="1200" b="1" dirty="0">
                <a:solidFill>
                  <a:srgbClr val="C00000"/>
                </a:solidFill>
                <a:latin typeface="Times New Roman" panose="02020603050405020304" pitchFamily="18" charset="0"/>
                <a:cs typeface="Times New Roman" panose="02020603050405020304" pitchFamily="18" charset="0"/>
              </a:rPr>
              <a:t> Evangelism </a:t>
            </a:r>
          </a:p>
          <a:p>
            <a:endParaRPr lang="en-US" sz="1200" b="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7. </a:t>
            </a:r>
            <a:r>
              <a:rPr lang="en-US" sz="1200" b="1" dirty="0">
                <a:solidFill>
                  <a:srgbClr val="C00000"/>
                </a:solidFill>
                <a:latin typeface="Times New Roman" panose="02020603050405020304" pitchFamily="18" charset="0"/>
                <a:cs typeface="Times New Roman" panose="02020603050405020304" pitchFamily="18" charset="0"/>
              </a:rPr>
              <a:t>Leading with Vision </a:t>
            </a:r>
          </a:p>
          <a:p>
            <a:endParaRPr lang="en-US" sz="1200" b="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8. </a:t>
            </a:r>
            <a:r>
              <a:rPr lang="en-US" sz="1200" b="1" dirty="0">
                <a:solidFill>
                  <a:srgbClr val="C00000"/>
                </a:solidFill>
                <a:latin typeface="Times New Roman" panose="02020603050405020304" pitchFamily="18" charset="0"/>
                <a:cs typeface="Times New Roman" panose="02020603050405020304" pitchFamily="18" charset="0"/>
              </a:rPr>
              <a:t>Visitation</a:t>
            </a:r>
          </a:p>
          <a:p>
            <a:endParaRPr lang="en-US" sz="1200" b="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9.</a:t>
            </a:r>
            <a:r>
              <a:rPr lang="en-US" sz="1200" b="1" dirty="0">
                <a:solidFill>
                  <a:srgbClr val="C00000"/>
                </a:solidFill>
                <a:latin typeface="Times New Roman" panose="02020603050405020304" pitchFamily="18" charset="0"/>
                <a:cs typeface="Times New Roman" panose="02020603050405020304" pitchFamily="18" charset="0"/>
              </a:rPr>
              <a:t>  Financial Stewardship</a:t>
            </a:r>
          </a:p>
          <a:p>
            <a:r>
              <a:rPr lang="en-US" sz="1200" b="1" dirty="0">
                <a:solidFill>
                  <a:srgbClr val="C00000"/>
                </a:solidFill>
                <a:latin typeface="Times New Roman" panose="02020603050405020304" pitchFamily="18" charset="0"/>
                <a:cs typeface="Times New Roman" panose="02020603050405020304" pitchFamily="18" charset="0"/>
              </a:rPr>
              <a:t>  </a:t>
            </a:r>
          </a:p>
          <a:p>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10.</a:t>
            </a:r>
            <a:r>
              <a:rPr lang="en-US" sz="1200" b="1" dirty="0">
                <a:solidFill>
                  <a:srgbClr val="C00000"/>
                </a:solidFill>
                <a:latin typeface="Times New Roman" panose="02020603050405020304" pitchFamily="18" charset="0"/>
                <a:cs typeface="Times New Roman" panose="02020603050405020304" pitchFamily="18" charset="0"/>
              </a:rPr>
              <a:t> Church Government</a:t>
            </a:r>
          </a:p>
          <a:p>
            <a:endParaRPr lang="en-US" sz="1200" b="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11.</a:t>
            </a:r>
            <a:r>
              <a:rPr lang="en-US" sz="1200" b="1" dirty="0">
                <a:solidFill>
                  <a:srgbClr val="C00000"/>
                </a:solidFill>
                <a:latin typeface="Times New Roman" panose="02020603050405020304" pitchFamily="18" charset="0"/>
                <a:cs typeface="Times New Roman" panose="02020603050405020304" pitchFamily="18" charset="0"/>
              </a:rPr>
              <a:t> Counseling</a:t>
            </a:r>
          </a:p>
          <a:p>
            <a:r>
              <a:rPr lang="en-US" sz="1200" b="1" dirty="0">
                <a:solidFill>
                  <a:srgbClr val="C00000"/>
                </a:solidFill>
                <a:latin typeface="Times New Roman" panose="02020603050405020304" pitchFamily="18" charset="0"/>
                <a:cs typeface="Times New Roman" panose="02020603050405020304" pitchFamily="18" charset="0"/>
              </a:rPr>
              <a:t>  </a:t>
            </a:r>
          </a:p>
          <a:p>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12.</a:t>
            </a:r>
            <a:r>
              <a:rPr lang="en-US" sz="1200" b="1" dirty="0">
                <a:solidFill>
                  <a:srgbClr val="C00000"/>
                </a:solidFill>
                <a:latin typeface="Times New Roman" panose="02020603050405020304" pitchFamily="18" charset="0"/>
                <a:cs typeface="Times New Roman" panose="02020603050405020304" pitchFamily="18" charset="0"/>
              </a:rPr>
              <a:t> Protecting the Church</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These responsibilities are very important in ministry.  Pastors will typically excel 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some of these responsibilities but may be weak in others.  Every pastor will have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focus on developing all these areas to become an effective pastor. </a:t>
            </a: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6 </a:t>
            </a:r>
            <a:r>
              <a:rPr lang="en-US" sz="1200" i="1" dirty="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76611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6070" y="5622235"/>
            <a:ext cx="4721164" cy="646331"/>
          </a:xfrm>
          <a:prstGeom prst="rect">
            <a:avLst/>
          </a:prstGeom>
          <a:noFill/>
        </p:spPr>
        <p:txBody>
          <a:bodyPr wrap="none" rtlCol="0">
            <a:spAutoFit/>
          </a:bodyPr>
          <a:lstStyle/>
          <a:p>
            <a:pPr algn="ctr"/>
            <a:r>
              <a:rPr lang="en-US" dirty="0">
                <a:latin typeface="Bodoni 72 Oldstyle Book" pitchFamily="2" charset="0"/>
              </a:rPr>
              <a:t>You can contact Dr. Bill at </a:t>
            </a:r>
            <a:r>
              <a:rPr lang="en-US" i="1" u="sng" dirty="0">
                <a:latin typeface="Bodoni 72 Oldstyle Book" pitchFamily="2" charset="0"/>
                <a:hlinkClick r:id="rId2"/>
              </a:rPr>
              <a:t>pastorbreon@yahoo.com</a:t>
            </a:r>
            <a:endParaRPr lang="en-US" i="1" u="sng" dirty="0">
              <a:latin typeface="Bodoni 72 Oldstyle Book" pitchFamily="2" charset="0"/>
            </a:endParaRPr>
          </a:p>
          <a:p>
            <a:pPr algn="ctr"/>
            <a:r>
              <a:rPr lang="en-US" dirty="0">
                <a:latin typeface="Bodoni 72 Oldstyle Book" pitchFamily="2" charset="0"/>
              </a:rPr>
              <a:t>or on Facebook at Bill Breon</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38412" y="1683174"/>
            <a:ext cx="2316480" cy="3779520"/>
          </a:xfrm>
          <a:prstGeom prst="rect">
            <a:avLst/>
          </a:prstGeom>
        </p:spPr>
      </p:pic>
    </p:spTree>
    <p:extLst>
      <p:ext uri="{BB962C8B-B14F-4D97-AF65-F5344CB8AC3E}">
        <p14:creationId xmlns:p14="http://schemas.microsoft.com/office/powerpoint/2010/main" val="39695285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82773" y="8448460"/>
            <a:ext cx="381836" cy="248209"/>
          </a:xfrm>
          <a:prstGeom prst="rect">
            <a:avLst/>
          </a:prstGeom>
          <a:noFill/>
        </p:spPr>
        <p:txBody>
          <a:bodyPr wrap="none" rtlCol="0">
            <a:spAutoFit/>
          </a:bodyPr>
          <a:lstStyle/>
          <a:p>
            <a:r>
              <a:rPr lang="en-US" sz="1013" dirty="0">
                <a:latin typeface="Times New Roman" panose="02020603050405020304" pitchFamily="18" charset="0"/>
                <a:cs typeface="Times New Roman" panose="02020603050405020304" pitchFamily="18" charset="0"/>
              </a:rPr>
              <a:t>121</a:t>
            </a:r>
          </a:p>
        </p:txBody>
      </p:sp>
      <p:sp>
        <p:nvSpPr>
          <p:cNvPr id="4" name="Rectangle 3"/>
          <p:cNvSpPr/>
          <p:nvPr/>
        </p:nvSpPr>
        <p:spPr>
          <a:xfrm>
            <a:off x="875650" y="902034"/>
            <a:ext cx="5488959" cy="6771597"/>
          </a:xfrm>
          <a:prstGeom prst="rect">
            <a:avLst/>
          </a:prstGeom>
        </p:spPr>
        <p:txBody>
          <a:bodyPr wrap="square">
            <a:spAutoFit/>
          </a:bodyPr>
          <a:lstStyle/>
          <a:p>
            <a:r>
              <a:rPr lang="en-US" sz="1013"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BIBLIOGRAPHY</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013" dirty="0">
              <a:latin typeface="Times New Roman" panose="02020603050405020304" pitchFamily="18" charset="0"/>
              <a:cs typeface="Times New Roman" panose="02020603050405020304" pitchFamily="18" charset="0"/>
            </a:endParaRPr>
          </a:p>
          <a:p>
            <a:endParaRPr lang="en-US" sz="1013" dirty="0">
              <a:latin typeface="Times New Roman" panose="02020603050405020304" pitchFamily="18" charset="0"/>
              <a:cs typeface="Times New Roman" panose="02020603050405020304" pitchFamily="18" charset="0"/>
            </a:endParaRPr>
          </a:p>
          <a:p>
            <a:endParaRPr lang="en-US" sz="1013"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Strong, James LL.D., S,T,D, </a:t>
            </a:r>
            <a:r>
              <a:rPr lang="en-US" sz="1100" u="sng" dirty="0">
                <a:latin typeface="Times New Roman" panose="02020603050405020304" pitchFamily="18" charset="0"/>
                <a:cs typeface="Times New Roman" panose="02020603050405020304" pitchFamily="18" charset="0"/>
              </a:rPr>
              <a:t>The New Strong’s Exhaustive Concordance of the Bible,</a:t>
            </a:r>
          </a:p>
          <a:p>
            <a:r>
              <a:rPr lang="en-US" sz="1100" dirty="0">
                <a:latin typeface="Times New Roman" panose="02020603050405020304" pitchFamily="18" charset="0"/>
                <a:cs typeface="Times New Roman" panose="02020603050405020304" pitchFamily="18" charset="0"/>
              </a:rPr>
              <a:t>Nashville: Thomas Nelson Publishers, 1995</a:t>
            </a:r>
          </a:p>
          <a:p>
            <a:endParaRPr lang="en-US" sz="1100" dirty="0">
              <a:latin typeface="Times New Roman" panose="02020603050405020304" pitchFamily="18" charset="0"/>
              <a:cs typeface="Times New Roman" panose="02020603050405020304" pitchFamily="18" charset="0"/>
            </a:endParaRPr>
          </a:p>
          <a:p>
            <a:r>
              <a:rPr lang="en-US" sz="1100" u="sng" dirty="0">
                <a:latin typeface="Times New Roman" panose="02020603050405020304" pitchFamily="18" charset="0"/>
                <a:cs typeface="Times New Roman" panose="02020603050405020304" pitchFamily="18" charset="0"/>
              </a:rPr>
              <a:t>Today’s Parallel Bible: NIV, Updated NASB, KJV, NLT</a:t>
            </a:r>
            <a:r>
              <a:rPr lang="en-US" sz="1100" dirty="0">
                <a:latin typeface="Times New Roman" panose="02020603050405020304" pitchFamily="18" charset="0"/>
                <a:cs typeface="Times New Roman" panose="02020603050405020304" pitchFamily="18" charset="0"/>
              </a:rPr>
              <a:t>. Michigan: The Zondervan Corporation, 2000</a:t>
            </a:r>
          </a:p>
          <a:p>
            <a:endParaRPr lang="en-US" sz="1013" dirty="0">
              <a:latin typeface="Times New Roman" panose="02020603050405020304" pitchFamily="18" charset="0"/>
              <a:cs typeface="Times New Roman" panose="02020603050405020304" pitchFamily="18" charset="0"/>
            </a:endParaRPr>
          </a:p>
          <a:p>
            <a:endParaRPr lang="en-US" sz="1013" dirty="0">
              <a:latin typeface="Times New Roman" panose="02020603050405020304" pitchFamily="18" charset="0"/>
              <a:cs typeface="Times New Roman" panose="02020603050405020304" pitchFamily="18" charset="0"/>
            </a:endParaRPr>
          </a:p>
          <a:p>
            <a:endParaRPr lang="en-US" sz="1013" dirty="0">
              <a:latin typeface="Times New Roman" panose="02020603050405020304" pitchFamily="18" charset="0"/>
              <a:cs typeface="Times New Roman" panose="02020603050405020304" pitchFamily="18" charset="0"/>
            </a:endParaRPr>
          </a:p>
          <a:p>
            <a:r>
              <a:rPr lang="en-US" sz="1013"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ADDITIONAL RESOURCES</a:t>
            </a:r>
          </a:p>
          <a:p>
            <a:endParaRPr lang="en-US" sz="1013" dirty="0">
              <a:latin typeface="Times New Roman" panose="02020603050405020304" pitchFamily="18" charset="0"/>
              <a:cs typeface="Times New Roman" panose="02020603050405020304" pitchFamily="18" charset="0"/>
            </a:endParaRPr>
          </a:p>
          <a:p>
            <a:endParaRPr lang="en-US" sz="1013"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Bisagno, John, </a:t>
            </a:r>
            <a:r>
              <a:rPr lang="en-US" sz="1100" u="sng" dirty="0">
                <a:latin typeface="Times New Roman" panose="02020603050405020304" pitchFamily="18" charset="0"/>
                <a:cs typeface="Times New Roman" panose="02020603050405020304" pitchFamily="18" charset="0"/>
              </a:rPr>
              <a:t>Pastor’s Handbook</a:t>
            </a:r>
            <a:r>
              <a:rPr lang="en-US" sz="1100" dirty="0">
                <a:latin typeface="Times New Roman" panose="02020603050405020304" pitchFamily="18" charset="0"/>
                <a:cs typeface="Times New Roman" panose="02020603050405020304" pitchFamily="18" charset="0"/>
              </a:rPr>
              <a:t>, Nashville: B&amp;H Publishing Group, 2011</a:t>
            </a:r>
          </a:p>
          <a:p>
            <a:endParaRPr lang="en-US" sz="1100" dirty="0">
              <a:latin typeface="Times New Roman" panose="02020603050405020304" pitchFamily="18" charset="0"/>
              <a:cs typeface="Times New Roman" panose="02020603050405020304" pitchFamily="18" charset="0"/>
            </a:endParaRPr>
          </a:p>
          <a:p>
            <a:r>
              <a:rPr lang="en-US" sz="1100" u="sng" dirty="0">
                <a:latin typeface="Times New Roman" panose="02020603050405020304" pitchFamily="18" charset="0"/>
                <a:cs typeface="Times New Roman" panose="02020603050405020304" pitchFamily="18" charset="0"/>
              </a:rPr>
              <a:t>The Christian Handbook for Pastors</a:t>
            </a:r>
            <a:r>
              <a:rPr lang="en-US" sz="1100" dirty="0">
                <a:latin typeface="Times New Roman" panose="02020603050405020304" pitchFamily="18" charset="0"/>
                <a:cs typeface="Times New Roman" panose="02020603050405020304" pitchFamily="18" charset="0"/>
              </a:rPr>
              <a:t>, Minneapolis: Augsburg Fortress, 2006</a:t>
            </a:r>
          </a:p>
          <a:p>
            <a:endParaRPr lang="en-US" sz="1100" dirty="0">
              <a:latin typeface="Times New Roman" panose="02020603050405020304" pitchFamily="18" charset="0"/>
              <a:cs typeface="Times New Roman" panose="02020603050405020304" pitchFamily="18" charset="0"/>
            </a:endParaRPr>
          </a:p>
          <a:p>
            <a:r>
              <a:rPr lang="en-US" sz="1100" u="sng" dirty="0">
                <a:latin typeface="Times New Roman" panose="02020603050405020304" pitchFamily="18" charset="0"/>
                <a:cs typeface="Times New Roman" panose="02020603050405020304" pitchFamily="18" charset="0"/>
              </a:rPr>
              <a:t>The Pastor’s Handbook</a:t>
            </a:r>
            <a:r>
              <a:rPr lang="en-US" sz="1100" dirty="0">
                <a:latin typeface="Times New Roman" panose="02020603050405020304" pitchFamily="18" charset="0"/>
                <a:cs typeface="Times New Roman" panose="02020603050405020304" pitchFamily="18" charset="0"/>
              </a:rPr>
              <a:t>, Camp Hill: Wing Spread Publishers, 2001</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Hutton, Samuel, </a:t>
            </a:r>
            <a:r>
              <a:rPr lang="en-US" sz="1100" u="sng" dirty="0">
                <a:latin typeface="Times New Roman" panose="02020603050405020304" pitchFamily="18" charset="0"/>
                <a:cs typeface="Times New Roman" panose="02020603050405020304" pitchFamily="18" charset="0"/>
              </a:rPr>
              <a:t>Minister's Service Manual</a:t>
            </a:r>
            <a:r>
              <a:rPr lang="en-US" sz="1100" dirty="0">
                <a:latin typeface="Times New Roman" panose="02020603050405020304" pitchFamily="18" charset="0"/>
                <a:cs typeface="Times New Roman" panose="02020603050405020304" pitchFamily="18" charset="0"/>
              </a:rPr>
              <a:t>, Grand Rapids: Baker Books, 2003</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Hansen, David, </a:t>
            </a:r>
            <a:r>
              <a:rPr lang="en-US" sz="1100" u="sng" dirty="0">
                <a:latin typeface="Times New Roman" panose="02020603050405020304" pitchFamily="18" charset="0"/>
                <a:cs typeface="Times New Roman" panose="02020603050405020304" pitchFamily="18" charset="0"/>
              </a:rPr>
              <a:t>The Power of Loving Your Church</a:t>
            </a:r>
            <a:r>
              <a:rPr lang="en-US" sz="1100" dirty="0">
                <a:latin typeface="Times New Roman" panose="02020603050405020304" pitchFamily="18" charset="0"/>
                <a:cs typeface="Times New Roman" panose="02020603050405020304" pitchFamily="18" charset="0"/>
              </a:rPr>
              <a:t>, Minneapolis: Bethany House Publishers, 1998</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Hutton, Samuel, </a:t>
            </a:r>
            <a:r>
              <a:rPr lang="en-US" sz="1100" u="sng" dirty="0">
                <a:latin typeface="Times New Roman" panose="02020603050405020304" pitchFamily="18" charset="0"/>
                <a:cs typeface="Times New Roman" panose="02020603050405020304" pitchFamily="18" charset="0"/>
              </a:rPr>
              <a:t>Minister’s Marriage Manuel</a:t>
            </a:r>
            <a:r>
              <a:rPr lang="en-US" sz="1100" dirty="0">
                <a:latin typeface="Times New Roman" panose="02020603050405020304" pitchFamily="18" charset="0"/>
                <a:cs typeface="Times New Roman" panose="02020603050405020304" pitchFamily="18" charset="0"/>
              </a:rPr>
              <a:t>, Grand Rapids: Baker Book House, 1968</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Preston, Gary, </a:t>
            </a:r>
            <a:r>
              <a:rPr lang="en-US" sz="1100" u="sng" dirty="0">
                <a:latin typeface="Times New Roman" panose="02020603050405020304" pitchFamily="18" charset="0"/>
                <a:cs typeface="Times New Roman" panose="02020603050405020304" pitchFamily="18" charset="0"/>
              </a:rPr>
              <a:t>Character Forged in Conflict</a:t>
            </a:r>
            <a:r>
              <a:rPr lang="en-US" sz="1100" dirty="0">
                <a:latin typeface="Times New Roman" panose="02020603050405020304" pitchFamily="18" charset="0"/>
                <a:cs typeface="Times New Roman" panose="02020603050405020304" pitchFamily="18" charset="0"/>
              </a:rPr>
              <a:t>, Minneapolis: Bethany House Publishers, 1999</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Smith, Fred, </a:t>
            </a:r>
            <a:r>
              <a:rPr lang="en-US" sz="1100" u="sng" dirty="0">
                <a:latin typeface="Times New Roman" panose="02020603050405020304" pitchFamily="18" charset="0"/>
                <a:cs typeface="Times New Roman" panose="02020603050405020304" pitchFamily="18" charset="0"/>
              </a:rPr>
              <a:t>Leading With Integrity</a:t>
            </a:r>
            <a:r>
              <a:rPr lang="en-US" sz="1100" dirty="0">
                <a:latin typeface="Times New Roman" panose="02020603050405020304" pitchFamily="18" charset="0"/>
                <a:cs typeface="Times New Roman" panose="02020603050405020304" pitchFamily="18" charset="0"/>
              </a:rPr>
              <a:t>, Minneapolis: Bethany House Publishers, 1999</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Cadenhead, Al, </a:t>
            </a:r>
            <a:r>
              <a:rPr lang="en-US" sz="1100" u="sng" dirty="0">
                <a:latin typeface="Times New Roman" panose="02020603050405020304" pitchFamily="18" charset="0"/>
                <a:cs typeface="Times New Roman" panose="02020603050405020304" pitchFamily="18" charset="0"/>
              </a:rPr>
              <a:t>The Minister’s Manual for Funerals</a:t>
            </a:r>
            <a:r>
              <a:rPr lang="en-US" sz="1100" dirty="0">
                <a:latin typeface="Times New Roman" panose="02020603050405020304" pitchFamily="18" charset="0"/>
                <a:cs typeface="Times New Roman" panose="02020603050405020304" pitchFamily="18" charset="0"/>
              </a:rPr>
              <a:t>, Nashville: Broadman &amp; Holman Publishers, 1988</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Barrier, Roger, </a:t>
            </a:r>
            <a:r>
              <a:rPr lang="en-US" sz="1100" u="sng" dirty="0">
                <a:latin typeface="Times New Roman" panose="02020603050405020304" pitchFamily="18" charset="0"/>
                <a:cs typeface="Times New Roman" panose="02020603050405020304" pitchFamily="18" charset="0"/>
              </a:rPr>
              <a:t>Listening to the Voice of God</a:t>
            </a:r>
            <a:r>
              <a:rPr lang="en-US" sz="1100" dirty="0">
                <a:latin typeface="Times New Roman" panose="02020603050405020304" pitchFamily="18" charset="0"/>
                <a:cs typeface="Times New Roman" panose="02020603050405020304" pitchFamily="18" charset="0"/>
              </a:rPr>
              <a:t>, Minneapolis: Bethany House Publishers, 1998</a:t>
            </a:r>
          </a:p>
          <a:p>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8676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2054" y="-650566"/>
            <a:ext cx="6139342" cy="957185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may feel overwhelmed looking at this large list of responsibilities.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Although there is a great amount of information to learn, don’t get anxious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about learning all of these responsibilities all at once!  You have time to grow</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each of these areas.  The best way to begin ministry is to reach out to people.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If you truly love people, they will forgive your inexperience.  The key to growth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 </a:t>
            </a:r>
            <a:r>
              <a:rPr lang="en-US" sz="1200" b="1" dirty="0">
                <a:latin typeface="Times New Roman" panose="02020603050405020304" pitchFamily="18" charset="0"/>
                <a:cs typeface="Times New Roman" panose="02020603050405020304" pitchFamily="18" charset="0"/>
              </a:rPr>
              <a:t>honesty</a:t>
            </a:r>
            <a:r>
              <a:rPr lang="en-US" sz="1200" dirty="0">
                <a:latin typeface="Times New Roman" panose="02020603050405020304" pitchFamily="18" charset="0"/>
                <a:cs typeface="Times New Roman" panose="02020603050405020304" pitchFamily="18" charset="0"/>
              </a:rPr>
              <a:t>.  I would like to think that I am an incredible pastor, but the truth is,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am very average in many areas.  I continue to struggle with some of my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responsibilities even after twenty years of ministry!  Sometimes I react to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someone else doing a better job in one of these areas of ministry and feel like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failure when I compare myself to others.  Comparison is very dangerous.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 not fall into the comparison trap!  If you fall into the comparison trap you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will become overly sensitive and you will become very insecure.  Overly sensitive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leaders usually develop offenses.  If you become overly concerned about what people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think of you, then you will become a man pleaser instead of a righteous shepherd.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Remember, every pastor has both strengths and weaknesses!  The key to growth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 to admit that we have weakness!  How can we grow if we think we are perfect 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every area?  Be honest with yourself!  John Maxwell, an internationally recognized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author and trainer says,  </a:t>
            </a:r>
            <a:r>
              <a:rPr lang="en-US" sz="1200" dirty="0">
                <a:solidFill>
                  <a:srgbClr val="C00000"/>
                </a:solidFill>
                <a:latin typeface="Times New Roman" panose="02020603050405020304" pitchFamily="18" charset="0"/>
                <a:cs typeface="Times New Roman" panose="02020603050405020304" pitchFamily="18" charset="0"/>
              </a:rPr>
              <a:t>“The difference between average people and achieving </a:t>
            </a: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people is their response to failure”!  </a:t>
            </a:r>
            <a:r>
              <a:rPr lang="en-US" sz="1200" dirty="0">
                <a:latin typeface="Times New Roman" panose="02020603050405020304" pitchFamily="18" charset="0"/>
                <a:cs typeface="Times New Roman" panose="02020603050405020304" pitchFamily="18" charset="0"/>
              </a:rPr>
              <a:t>I continue to make mistakes, so will you.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Remember, our response to failure will determine our future.  Come and grow with me!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_______________________</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6.  Failing Forward by John C. Maxwell               </a:t>
            </a:r>
            <a:r>
              <a:rPr lang="en-US" sz="1200" i="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051103" y="7156524"/>
            <a:ext cx="243978" cy="307777"/>
          </a:xfrm>
          <a:prstGeom prst="rect">
            <a:avLst/>
          </a:prstGeom>
          <a:noFill/>
        </p:spPr>
        <p:txBody>
          <a:bodyPr wrap="none" rtlCol="0">
            <a:spAutoFit/>
          </a:bodyPr>
          <a:lstStyle/>
          <a:p>
            <a:r>
              <a:rPr lang="en-US" sz="1400" dirty="0">
                <a:latin typeface="Angsana New" panose="02020603050405020304" pitchFamily="18" charset="-34"/>
                <a:cs typeface="Angsana New" panose="02020603050405020304" pitchFamily="18" charset="-34"/>
              </a:rPr>
              <a:t>6</a:t>
            </a:r>
          </a:p>
        </p:txBody>
      </p:sp>
      <p:sp>
        <p:nvSpPr>
          <p:cNvPr id="3" name="Rectangle 2"/>
          <p:cNvSpPr/>
          <p:nvPr/>
        </p:nvSpPr>
        <p:spPr>
          <a:xfrm>
            <a:off x="5985685" y="8349734"/>
            <a:ext cx="31931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7</a:t>
            </a:r>
            <a:endParaRPr lang="en-US" sz="1200" dirty="0"/>
          </a:p>
        </p:txBody>
      </p:sp>
    </p:spTree>
    <p:extLst>
      <p:ext uri="{BB962C8B-B14F-4D97-AF65-F5344CB8AC3E}">
        <p14:creationId xmlns:p14="http://schemas.microsoft.com/office/powerpoint/2010/main" val="4044693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3096" y="-434126"/>
            <a:ext cx="5995116" cy="951029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a:latin typeface="+mj-lt"/>
                <a:cs typeface="Times New Roman" panose="02020603050405020304" pitchFamily="18" charset="0"/>
              </a:rPr>
              <a:t>     </a:t>
            </a:r>
            <a:r>
              <a:rPr lang="en-US" b="1" dirty="0">
                <a:latin typeface="+mj-lt"/>
                <a:cs typeface="Times New Roman" panose="02020603050405020304" pitchFamily="18" charset="0"/>
              </a:rPr>
              <a:t>1. </a:t>
            </a:r>
            <a:r>
              <a:rPr lang="en-US" b="1" dirty="0">
                <a:latin typeface="BODONI 72 OLDSTYLE BOOK" pitchFamily="2" charset="0"/>
                <a:cs typeface="Times New Roman" panose="02020603050405020304" pitchFamily="18" charset="0"/>
              </a:rPr>
              <a:t>Ordinances of the Church</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The pastor is responsible to perform the two major ordinances of the Church.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ordinances of Baptism and Communion are vital to the health of every local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I have visited hundreds of pastors around the world and have on many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occasions found that these two ordinances were not operating in their churches.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As the shepherd of a local church, you will need to develop the skills necessary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 effectively conducting these ordinances.</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u="sng" dirty="0">
                <a:latin typeface="Bodoni 72 Oldstyle Book" pitchFamily="2" charset="0"/>
                <a:cs typeface="Times New Roman" panose="02020603050405020304" pitchFamily="18" charset="0"/>
              </a:rPr>
              <a:t>Baptism</a:t>
            </a:r>
            <a:r>
              <a:rPr lang="en-US" dirty="0">
                <a:latin typeface="Bodoni 72 Oldstyle Book" pitchFamily="2"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 over two thousand years water baptism has been the visible declaration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personal salvation.  The public baptism ceremony is a witness to the world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is alive!  Water baptism is an exciting event that builds unity in the church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is a powerful witness to the local community. </a:t>
            </a:r>
            <a:endParaRPr lang="en-US" sz="16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____________________________________</a:t>
            </a: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7. Matthew 3:13-17, Matthew 28:18-20, Acts 2:38-39, Ephesians 4:5</a:t>
            </a:r>
          </a:p>
          <a:p>
            <a:r>
              <a:rPr lang="en-US" sz="1200" dirty="0">
                <a:latin typeface="Times New Roman" panose="02020603050405020304" pitchFamily="18" charset="0"/>
                <a:cs typeface="Times New Roman" panose="02020603050405020304" pitchFamily="18" charset="0"/>
              </a:rPr>
              <a:t>8. 1 Corinthians 11:23-26, Mark 14:22-25, Acts 20:7</a:t>
            </a:r>
            <a:r>
              <a:rPr lang="en-US" sz="16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8</a:t>
            </a:r>
          </a:p>
        </p:txBody>
      </p:sp>
      <p:sp>
        <p:nvSpPr>
          <p:cNvPr id="2" name="TextBox 1"/>
          <p:cNvSpPr txBox="1"/>
          <p:nvPr/>
        </p:nvSpPr>
        <p:spPr>
          <a:xfrm>
            <a:off x="2426453" y="1720893"/>
            <a:ext cx="243978" cy="307777"/>
          </a:xfrm>
          <a:prstGeom prst="rect">
            <a:avLst/>
          </a:prstGeom>
          <a:noFill/>
        </p:spPr>
        <p:txBody>
          <a:bodyPr wrap="none" rtlCol="0">
            <a:spAutoFit/>
          </a:bodyPr>
          <a:lstStyle/>
          <a:p>
            <a:r>
              <a:rPr lang="en-US" sz="1400" dirty="0">
                <a:latin typeface="Angsana New" panose="02020603050405020304" pitchFamily="18" charset="-34"/>
                <a:cs typeface="Angsana New" panose="02020603050405020304" pitchFamily="18" charset="-34"/>
              </a:rPr>
              <a:t>7</a:t>
            </a:r>
          </a:p>
        </p:txBody>
      </p:sp>
      <p:sp>
        <p:nvSpPr>
          <p:cNvPr id="5" name="TextBox 4"/>
          <p:cNvSpPr txBox="1"/>
          <p:nvPr/>
        </p:nvSpPr>
        <p:spPr>
          <a:xfrm>
            <a:off x="3464686" y="1713273"/>
            <a:ext cx="243978" cy="307777"/>
          </a:xfrm>
          <a:prstGeom prst="rect">
            <a:avLst/>
          </a:prstGeom>
          <a:noFill/>
        </p:spPr>
        <p:txBody>
          <a:bodyPr wrap="none" rtlCol="0">
            <a:spAutoFit/>
          </a:bodyPr>
          <a:lstStyle/>
          <a:p>
            <a:r>
              <a:rPr lang="en-US" sz="1400" dirty="0">
                <a:latin typeface="Angsana New" panose="02020603050405020304" pitchFamily="18" charset="-34"/>
                <a:cs typeface="Angsana New" panose="02020603050405020304" pitchFamily="18" charset="-34"/>
              </a:rPr>
              <a:t>8</a:t>
            </a:r>
          </a:p>
        </p:txBody>
      </p:sp>
      <p:pic>
        <p:nvPicPr>
          <p:cNvPr id="3074" name="Picture 2" descr="http://bestclipartblog.com/clipart-pics/-lds-clipart-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875" y="4361794"/>
            <a:ext cx="1725601" cy="1597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671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2310" y="-174989"/>
            <a:ext cx="5995116" cy="978729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Baptism Event Checklist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	Teach candidates about water baptism </a:t>
            </a:r>
            <a:r>
              <a:rPr lang="en-US" sz="1050" dirty="0">
                <a:latin typeface="Times New Roman" panose="02020603050405020304" pitchFamily="18" charset="0"/>
                <a:cs typeface="Times New Roman" panose="02020603050405020304" pitchFamily="18" charset="0"/>
              </a:rPr>
              <a:t>(Bible study before the service)</a:t>
            </a:r>
          </a:p>
          <a:p>
            <a:r>
              <a:rPr lang="en-US" sz="1200" dirty="0">
                <a:latin typeface="Times New Roman" panose="02020603050405020304" pitchFamily="18" charset="0"/>
                <a:cs typeface="Times New Roman" panose="02020603050405020304" pitchFamily="18" charset="0"/>
              </a:rPr>
              <a:t>	Invite the community to this service </a:t>
            </a:r>
            <a:r>
              <a:rPr lang="en-US" sz="1050" dirty="0">
                <a:latin typeface="Times New Roman" panose="02020603050405020304" pitchFamily="18" charset="0"/>
                <a:cs typeface="Times New Roman" panose="02020603050405020304" pitchFamily="18" charset="0"/>
              </a:rPr>
              <a:t>(flyers or personal invitation)</a:t>
            </a:r>
          </a:p>
          <a:p>
            <a:r>
              <a:rPr lang="en-US" sz="1200" dirty="0">
                <a:latin typeface="Times New Roman" panose="02020603050405020304" pitchFamily="18" charset="0"/>
                <a:cs typeface="Times New Roman" panose="02020603050405020304" pitchFamily="18" charset="0"/>
              </a:rPr>
              <a:t>	Plan where you are to conduct the service </a:t>
            </a:r>
            <a:r>
              <a:rPr lang="en-US" sz="1050" dirty="0">
                <a:latin typeface="Times New Roman" panose="02020603050405020304" pitchFamily="18" charset="0"/>
                <a:cs typeface="Times New Roman" panose="02020603050405020304" pitchFamily="18" charset="0"/>
              </a:rPr>
              <a:t>(lake, river, church)</a:t>
            </a:r>
          </a:p>
          <a:p>
            <a:r>
              <a:rPr lang="en-US" sz="1200" dirty="0">
                <a:latin typeface="Times New Roman" panose="02020603050405020304" pitchFamily="18" charset="0"/>
                <a:cs typeface="Times New Roman" panose="02020603050405020304" pitchFamily="18" charset="0"/>
              </a:rPr>
              <a:t>	Gather everyone to the event </a:t>
            </a:r>
            <a:r>
              <a:rPr lang="en-US" sz="1050" dirty="0">
                <a:latin typeface="Times New Roman" panose="02020603050405020304" pitchFamily="18" charset="0"/>
                <a:cs typeface="Times New Roman" panose="02020603050405020304" pitchFamily="18" charset="0"/>
              </a:rPr>
              <a:t>(a specific time and location)</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Share the gospel during this ceremony</a:t>
            </a:r>
          </a:p>
          <a:p>
            <a:r>
              <a:rPr lang="en-US" sz="1200" dirty="0">
                <a:latin typeface="Times New Roman" panose="02020603050405020304" pitchFamily="18" charset="0"/>
                <a:cs typeface="Times New Roman" panose="02020603050405020304" pitchFamily="18" charset="0"/>
              </a:rPr>
              <a:t>	Have candidates give a brief personal testimony (</a:t>
            </a:r>
            <a:r>
              <a:rPr lang="en-US" sz="1050" dirty="0">
                <a:latin typeface="Times New Roman" panose="02020603050405020304" pitchFamily="18" charset="0"/>
                <a:cs typeface="Times New Roman" panose="02020603050405020304" pitchFamily="18" charset="0"/>
              </a:rPr>
              <a:t>while in the water)</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Pray for each candidate before you baptize them</a:t>
            </a:r>
          </a:p>
          <a:p>
            <a:r>
              <a:rPr lang="en-US" sz="1200" dirty="0">
                <a:latin typeface="Times New Roman" panose="02020603050405020304" pitchFamily="18" charset="0"/>
                <a:cs typeface="Times New Roman" panose="02020603050405020304" pitchFamily="18" charset="0"/>
              </a:rPr>
              <a:t>	Baptize the candidates one at a time after their testimony</a:t>
            </a:r>
          </a:p>
          <a:p>
            <a:r>
              <a:rPr lang="en-US" sz="1200" dirty="0">
                <a:latin typeface="Times New Roman" panose="02020603050405020304" pitchFamily="18" charset="0"/>
                <a:cs typeface="Times New Roman" panose="02020603050405020304" pitchFamily="18" charset="0"/>
              </a:rPr>
              <a:t>	Close in prayer and bless everyone present</a:t>
            </a:r>
          </a:p>
          <a:p>
            <a:r>
              <a:rPr lang="en-US" sz="1200" dirty="0">
                <a:latin typeface="Times New Roman" panose="02020603050405020304" pitchFamily="18" charset="0"/>
                <a:cs typeface="Times New Roman" panose="02020603050405020304" pitchFamily="18" charset="0"/>
              </a:rPr>
              <a:t>	Invite everyone to a reception with food after the service</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 successful water baptism service will touch many people with the gospel.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Take time to plan the service.  Invite the community to this event.  Make sure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that the candidates have towels and appropriate dress for the event.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Sample Baptism Service</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Welcome</a:t>
            </a:r>
            <a:r>
              <a:rPr lang="en-US" sz="16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The pastor welcomes the community while standing in the water.</a:t>
            </a:r>
          </a:p>
          <a:p>
            <a:endParaRPr lang="en-US" sz="1200"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Explanation  </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The pastor joyfully shares a brief biblical explanation for the 		          baptism ceremony.</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Praise	         </a:t>
            </a:r>
            <a:r>
              <a:rPr lang="en-US" sz="1200" i="1" dirty="0">
                <a:latin typeface="Times New Roman" panose="02020603050405020304" pitchFamily="18" charset="0"/>
                <a:cs typeface="Times New Roman" panose="02020603050405020304" pitchFamily="18" charset="0"/>
              </a:rPr>
              <a:t>A song of praise sung by those in attendance.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Baptism	         </a:t>
            </a:r>
            <a:r>
              <a:rPr lang="en-US" sz="1200" i="1" dirty="0">
                <a:latin typeface="Times New Roman" panose="02020603050405020304" pitchFamily="18" charset="0"/>
                <a:cs typeface="Times New Roman" panose="02020603050405020304" pitchFamily="18" charset="0"/>
              </a:rPr>
              <a:t>The pastor invites the baptism candidates into the water. The 		           pastor asks each candidate for a confession of faith. After the 		          candidate's profession of faith, the pastor baptizes them by 		          immersion. </a:t>
            </a:r>
          </a:p>
          <a:p>
            <a:r>
              <a:rPr lang="en-US" sz="1200" i="1"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Benediction</a:t>
            </a:r>
            <a:r>
              <a:rPr lang="en-US" sz="1200" i="1" dirty="0">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The pastor closes with a prayer blessing!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3" name="Rectangle 12"/>
          <p:cNvSpPr/>
          <p:nvPr/>
        </p:nvSpPr>
        <p:spPr>
          <a:xfrm>
            <a:off x="1216958" y="157033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40312" y="8418314"/>
            <a:ext cx="261610"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9</a:t>
            </a:r>
            <a:endParaRPr lang="en-US" sz="1200" dirty="0"/>
          </a:p>
        </p:txBody>
      </p:sp>
      <p:sp>
        <p:nvSpPr>
          <p:cNvPr id="18" name="Rectangle 17"/>
          <p:cNvSpPr/>
          <p:nvPr/>
        </p:nvSpPr>
        <p:spPr>
          <a:xfrm>
            <a:off x="1220315" y="173585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16956" y="1923706"/>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216956" y="2107519"/>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1216956" y="2293940"/>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16956" y="2476576"/>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16955" y="2656273"/>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216955" y="284123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16958" y="3196069"/>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16955" y="3021662"/>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www.clker.com/cliparts/b/l/n/Q/E/5/check-mark-13x13-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3675" y="1277474"/>
            <a:ext cx="208508" cy="20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57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3438" y="-672724"/>
            <a:ext cx="6086002" cy="124957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Communion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 Lord’s Supper is a special time of reflection focusing on the crucifixion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Jesus Christ.  The Lord told his disciples to </a:t>
            </a:r>
            <a:r>
              <a:rPr lang="en-US" sz="1200" b="1" dirty="0">
                <a:latin typeface="Times New Roman" panose="02020603050405020304" pitchFamily="18" charset="0"/>
                <a:cs typeface="Times New Roman" panose="02020603050405020304" pitchFamily="18" charset="0"/>
              </a:rPr>
              <a:t>continue</a:t>
            </a:r>
            <a:r>
              <a:rPr lang="en-US" sz="1200" dirty="0">
                <a:latin typeface="Times New Roman" panose="02020603050405020304" pitchFamily="18" charset="0"/>
                <a:cs typeface="Times New Roman" panose="02020603050405020304" pitchFamily="18" charset="0"/>
              </a:rPr>
              <a:t> the Passover supper!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service will unite your church around the cross causing personal reflection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repentance.  Some churches practice the Lord’s Supper weekly, while others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practice it monthly.  You can determine how often you will practice communion.</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will need to obtain communion elements before the service.  Typically,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grape juice is used for the cup representing his blood shed for our sins.  If you</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can not find grape juice, a different dark colored juice will be appropriate.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bread served at communion should be unleavened bread as described in </a:t>
            </a:r>
          </a:p>
          <a:p>
            <a:endParaRPr lang="en-US" sz="11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scriptures.   However, if you can not get unleavened bread for the ceremony,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can substitute the unleavened bread with available bread.  The communion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celebration should be approached with introspection and confession of any known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sin.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____________________________ </a:t>
            </a:r>
          </a:p>
          <a:p>
            <a:r>
              <a:rPr lang="en-US" sz="1200" dirty="0">
                <a:latin typeface="Times New Roman" panose="02020603050405020304" pitchFamily="18" charset="0"/>
                <a:cs typeface="Times New Roman" panose="02020603050405020304" pitchFamily="18" charset="0"/>
              </a:rPr>
              <a:t>9.   Deuteronomy 16:3, 1 Corinthians 5:8</a:t>
            </a:r>
          </a:p>
          <a:p>
            <a:r>
              <a:rPr lang="en-US" sz="1200" dirty="0">
                <a:latin typeface="Times New Roman" panose="02020603050405020304" pitchFamily="18" charset="0"/>
                <a:cs typeface="Times New Roman" panose="02020603050405020304" pitchFamily="18" charset="0"/>
              </a:rPr>
              <a:t>10. 1 Corinthians 11:23-29</a:t>
            </a: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10</a:t>
            </a:r>
            <a:endParaRPr lang="en-US" sz="16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2" name="Rectangle 1"/>
          <p:cNvSpPr/>
          <p:nvPr/>
        </p:nvSpPr>
        <p:spPr>
          <a:xfrm>
            <a:off x="1704835" y="6047369"/>
            <a:ext cx="248786" cy="246221"/>
          </a:xfrm>
          <a:prstGeom prst="rect">
            <a:avLst/>
          </a:prstGeom>
        </p:spPr>
        <p:txBody>
          <a:bodyPr wrap="none">
            <a:spAutoFit/>
          </a:bodyPr>
          <a:lstStyle/>
          <a:p>
            <a:r>
              <a:rPr lang="en-US" sz="1000" dirty="0">
                <a:latin typeface="Times New Roman" panose="02020603050405020304" pitchFamily="18" charset="0"/>
                <a:cs typeface="Times New Roman" panose="02020603050405020304" pitchFamily="18" charset="0"/>
              </a:rPr>
              <a:t>9</a:t>
            </a:r>
            <a:endParaRPr lang="en-US" sz="1000" dirty="0"/>
          </a:p>
        </p:txBody>
      </p:sp>
      <p:sp>
        <p:nvSpPr>
          <p:cNvPr id="16" name="Rectangle 15"/>
          <p:cNvSpPr/>
          <p:nvPr/>
        </p:nvSpPr>
        <p:spPr>
          <a:xfrm>
            <a:off x="1027219" y="7129151"/>
            <a:ext cx="300082" cy="230832"/>
          </a:xfrm>
          <a:prstGeom prst="rect">
            <a:avLst/>
          </a:prstGeom>
        </p:spPr>
        <p:txBody>
          <a:bodyPr wrap="none">
            <a:spAutoFit/>
          </a:bodyPr>
          <a:lstStyle/>
          <a:p>
            <a:r>
              <a:rPr lang="en-US" sz="900" dirty="0"/>
              <a:t>10</a:t>
            </a:r>
          </a:p>
        </p:txBody>
      </p:sp>
      <p:pic>
        <p:nvPicPr>
          <p:cNvPr id="5" name="Picture 2" descr="http://www1.free-clipart.net/gallery2/clipart/Religion/Ceremonies_And_Prayer/Communion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685" y="1195659"/>
            <a:ext cx="1776625" cy="135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254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636" y="-462171"/>
            <a:ext cx="5995116" cy="1215717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Communion Checklist</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Ask other pastors how they celebrate communion</a:t>
            </a:r>
          </a:p>
          <a:p>
            <a:r>
              <a:rPr lang="en-US" sz="1200" dirty="0">
                <a:latin typeface="Times New Roman" panose="02020603050405020304" pitchFamily="18" charset="0"/>
                <a:cs typeface="Times New Roman" panose="02020603050405020304" pitchFamily="18" charset="0"/>
              </a:rPr>
              <a:t>                          Teach the congregation about the significance of communion</a:t>
            </a:r>
          </a:p>
          <a:p>
            <a:r>
              <a:rPr lang="en-US" sz="1200" dirty="0">
                <a:latin typeface="Times New Roman" panose="02020603050405020304" pitchFamily="18" charset="0"/>
                <a:cs typeface="Times New Roman" panose="02020603050405020304" pitchFamily="18" charset="0"/>
              </a:rPr>
              <a:t>                          Plan for a consistent time to celebrate communion </a:t>
            </a:r>
            <a:r>
              <a:rPr lang="en-US" sz="1100" dirty="0">
                <a:latin typeface="Times New Roman" panose="02020603050405020304" pitchFamily="18" charset="0"/>
                <a:cs typeface="Times New Roman" panose="02020603050405020304" pitchFamily="18" charset="0"/>
              </a:rPr>
              <a:t>(weekly, monthly)</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Recruit helpers to prepare for the communion </a:t>
            </a:r>
            <a:r>
              <a:rPr lang="en-US" sz="1100" dirty="0">
                <a:latin typeface="Times New Roman" panose="02020603050405020304" pitchFamily="18" charset="0"/>
                <a:cs typeface="Times New Roman" panose="02020603050405020304" pitchFamily="18" charset="0"/>
              </a:rPr>
              <a:t>(bread and grape juice)</a:t>
            </a:r>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Plan for a time of worship before receiving the elements</a:t>
            </a:r>
          </a:p>
          <a:p>
            <a:r>
              <a:rPr lang="en-US" sz="1200" dirty="0">
                <a:latin typeface="Times New Roman" panose="02020603050405020304" pitchFamily="18" charset="0"/>
                <a:cs typeface="Times New Roman" panose="02020603050405020304" pitchFamily="18" charset="0"/>
              </a:rPr>
              <a:t>                          Practice officiating the service - serving bread first and juice last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Sample Service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Welcome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Invocation </a:t>
            </a:r>
            <a:r>
              <a:rPr lang="en-US" sz="1100" dirty="0">
                <a:latin typeface="Times New Roman" panose="02020603050405020304" pitchFamily="18" charset="0"/>
                <a:cs typeface="Times New Roman" panose="02020603050405020304" pitchFamily="18" charset="0"/>
              </a:rPr>
              <a:t>(Opening prayer)</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Worship  </a:t>
            </a:r>
            <a:r>
              <a:rPr lang="en-US" sz="1100" dirty="0">
                <a:latin typeface="Times New Roman" panose="02020603050405020304" pitchFamily="18" charset="0"/>
                <a:cs typeface="Times New Roman" panose="02020603050405020304" pitchFamily="18" charset="0"/>
              </a:rPr>
              <a:t>(Songs focusing on the Cross)</a:t>
            </a:r>
          </a:p>
          <a:p>
            <a:endParaRPr lang="en-US" sz="11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Scripture Reading </a:t>
            </a:r>
            <a:r>
              <a:rPr lang="en-US" sz="1100" dirty="0">
                <a:latin typeface="Times New Roman" panose="02020603050405020304" pitchFamily="18" charset="0"/>
                <a:cs typeface="Times New Roman" panose="02020603050405020304" pitchFamily="18" charset="0"/>
              </a:rPr>
              <a:t>(1 Corinthians 11:23-29)</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Personal Testimonies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Brief Sermon</a:t>
            </a:r>
          </a:p>
          <a:p>
            <a:endParaRPr lang="en-US" sz="11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Pray over the Bread </a:t>
            </a:r>
            <a:r>
              <a:rPr lang="en-US" sz="1100" dirty="0">
                <a:latin typeface="Times New Roman" panose="02020603050405020304" pitchFamily="18" charset="0"/>
                <a:cs typeface="Times New Roman" panose="02020603050405020304" pitchFamily="18" charset="0"/>
              </a:rPr>
              <a:t>(Representing His broken body)</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Distribute the Bread to the congregation</a:t>
            </a:r>
          </a:p>
          <a:p>
            <a:endParaRPr lang="en-US" sz="11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Pray over the Juice </a:t>
            </a:r>
            <a:r>
              <a:rPr lang="en-US" sz="1100" dirty="0">
                <a:latin typeface="Times New Roman" panose="02020603050405020304" pitchFamily="18" charset="0"/>
                <a:cs typeface="Times New Roman" panose="02020603050405020304" pitchFamily="18" charset="0"/>
              </a:rPr>
              <a:t>(Representing His shed blood)</a:t>
            </a:r>
          </a:p>
          <a:p>
            <a:r>
              <a:rPr lang="en-US" sz="1400" dirty="0">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Distribute the Juice to the congregation</a:t>
            </a:r>
          </a:p>
          <a:p>
            <a:endParaRPr lang="en-US" sz="11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Closing song of praise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Benediction </a:t>
            </a:r>
            <a:r>
              <a:rPr lang="en-US" sz="1100" dirty="0">
                <a:latin typeface="Times New Roman" panose="02020603050405020304" pitchFamily="18" charset="0"/>
                <a:cs typeface="Times New Roman" panose="02020603050405020304" pitchFamily="18" charset="0"/>
              </a:rPr>
              <a:t>(Closing Prayer) </a:t>
            </a: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11</a:t>
            </a:r>
            <a:r>
              <a:rPr lang="en-US" sz="14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2" name="Rectangle 11"/>
          <p:cNvSpPr/>
          <p:nvPr/>
        </p:nvSpPr>
        <p:spPr>
          <a:xfrm>
            <a:off x="1148376" y="2623112"/>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148378" y="161605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148378" y="181417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148378" y="200467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148378" y="2207802"/>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148377" y="2418553"/>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descr="http://www.clker.com/cliparts/b/l/n/Q/E/5/check-mark-13x13-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8763" y="1305348"/>
            <a:ext cx="208508" cy="20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009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8057" y="705970"/>
            <a:ext cx="5995116" cy="1000273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2. Weddings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Weddings are one of life’s greatest celebrations!  Conducting a beautiful and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successful wedding requires a great deal of planning.  While it is the couples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wedding, your role as officiating pastor can not be underestimated.  You will set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the tone for the wedding.  Weddings are also an opportunity to gather people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into the church that normally do not attend.  Jesus loved weddings and performed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his first miracle at a wedding!  The presence of Christ embraces weddings!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Wedding Checklist</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Premarital counseling with the couple 6 months before ceremony</a:t>
            </a:r>
          </a:p>
          <a:p>
            <a:r>
              <a:rPr lang="en-US" sz="1200" dirty="0">
                <a:latin typeface="Times New Roman" panose="02020603050405020304" pitchFamily="18" charset="0"/>
                <a:cs typeface="Times New Roman" panose="02020603050405020304" pitchFamily="18" charset="0"/>
              </a:rPr>
              <a:t>	 Marriage license and other legal requirements</a:t>
            </a:r>
          </a:p>
          <a:p>
            <a:r>
              <a:rPr lang="en-US" sz="1200" dirty="0">
                <a:latin typeface="Times New Roman" panose="02020603050405020304" pitchFamily="18" charset="0"/>
                <a:cs typeface="Times New Roman" panose="02020603050405020304" pitchFamily="18" charset="0"/>
              </a:rPr>
              <a:t>	 Schedule the time and location of the wedding ceremony</a:t>
            </a:r>
          </a:p>
          <a:p>
            <a:r>
              <a:rPr lang="en-US" sz="1200" dirty="0">
                <a:latin typeface="Times New Roman" panose="02020603050405020304" pitchFamily="18" charset="0"/>
                <a:cs typeface="Times New Roman" panose="02020603050405020304" pitchFamily="18" charset="0"/>
              </a:rPr>
              <a:t>	 Schedule the time and location of the wedding rehearsal</a:t>
            </a:r>
          </a:p>
          <a:p>
            <a:r>
              <a:rPr lang="en-US" sz="1200" dirty="0">
                <a:latin typeface="Times New Roman" panose="02020603050405020304" pitchFamily="18" charset="0"/>
                <a:cs typeface="Times New Roman" panose="02020603050405020304" pitchFamily="18" charset="0"/>
              </a:rPr>
              <a:t>	 Plan the Wedding ceremony with the couple</a:t>
            </a:r>
          </a:p>
          <a:p>
            <a:r>
              <a:rPr lang="en-US" sz="1200" dirty="0">
                <a:latin typeface="Times New Roman" panose="02020603050405020304" pitchFamily="18" charset="0"/>
                <a:cs typeface="Times New Roman" panose="02020603050405020304" pitchFamily="18" charset="0"/>
              </a:rPr>
              <a:t>	 Gather the names of the entire wedding party</a:t>
            </a:r>
          </a:p>
          <a:p>
            <a:r>
              <a:rPr lang="en-US" sz="1200" dirty="0">
                <a:latin typeface="Times New Roman" panose="02020603050405020304" pitchFamily="18" charset="0"/>
                <a:cs typeface="Times New Roman" panose="02020603050405020304" pitchFamily="18" charset="0"/>
              </a:rPr>
              <a:t>	 Wedding rings and other gifts</a:t>
            </a:r>
          </a:p>
          <a:p>
            <a:r>
              <a:rPr lang="en-US" sz="1200" dirty="0">
                <a:latin typeface="Times New Roman" panose="02020603050405020304" pitchFamily="18" charset="0"/>
                <a:cs typeface="Times New Roman" panose="02020603050405020304" pitchFamily="18" charset="0"/>
              </a:rPr>
              <a:t>	 Contact musicians, wedding planner, special guests</a:t>
            </a:r>
          </a:p>
          <a:p>
            <a:r>
              <a:rPr lang="en-US" sz="1200" dirty="0">
                <a:latin typeface="Times New Roman" panose="02020603050405020304" pitchFamily="18" charset="0"/>
                <a:cs typeface="Times New Roman" panose="02020603050405020304" pitchFamily="18" charset="0"/>
              </a:rPr>
              <a:t>	 Finalize wedding location set up</a:t>
            </a:r>
          </a:p>
          <a:p>
            <a:r>
              <a:rPr lang="en-US" sz="1200" dirty="0">
                <a:latin typeface="Times New Roman" panose="02020603050405020304" pitchFamily="18" charset="0"/>
                <a:cs typeface="Times New Roman" panose="02020603050405020304" pitchFamily="18" charset="0"/>
              </a:rPr>
              <a:t>	 Plan for your role in officiating the wedding</a:t>
            </a:r>
          </a:p>
          <a:p>
            <a:r>
              <a:rPr lang="en-US" sz="1200" dirty="0">
                <a:latin typeface="Times New Roman" panose="02020603050405020304" pitchFamily="18" charset="0"/>
                <a:cs typeface="Times New Roman" panose="02020603050405020304" pitchFamily="18" charset="0"/>
              </a:rPr>
              <a:t>                         Execute the marriage license and send it to the authorities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12</a:t>
            </a:r>
          </a:p>
          <a:p>
            <a:endParaRPr lang="en-US" sz="1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2050" name="Picture 2" descr="http://zionstratford.files.wordpress.com/2011/08/wedding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5898" y="4365746"/>
            <a:ext cx="1906204" cy="159513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430317" y="6259033"/>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430317" y="6449533"/>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430317" y="6640033"/>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430317" y="6830533"/>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430317" y="7012616"/>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430317" y="7194699"/>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430316" y="7376782"/>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1430315" y="7570694"/>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1430315" y="776199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430314" y="7936454"/>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1430313" y="8140999"/>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2" descr="http://www.clker.com/cliparts/b/l/n/Q/E/5/check-mark-13x13-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0313" y="5960882"/>
            <a:ext cx="208508" cy="20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535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442" y="512998"/>
            <a:ext cx="5995116" cy="129266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sz="4400" dirty="0">
                <a:latin typeface="Bodoni 72 Oldstyle Book" pitchFamily="2" charset="0"/>
                <a:cs typeface="Bangla MN" pitchFamily="2" charset="0"/>
              </a:rPr>
              <a:t>Dedication</a:t>
            </a:r>
            <a:endParaRPr lang="en-US" dirty="0">
              <a:latin typeface="Bodoni 72 Oldstyle Book" pitchFamily="2" charset="0"/>
              <a:cs typeface="Bangla MN" pitchFamily="2" charset="0"/>
            </a:endParaRPr>
          </a:p>
          <a:p>
            <a:endParaRPr lang="en-US"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To every pastor who longs to please our Lord Jesus Christ!</a:t>
            </a:r>
          </a:p>
        </p:txBody>
      </p:sp>
      <p:pic>
        <p:nvPicPr>
          <p:cNvPr id="1026" name="Picture 2" descr="https://pbs.twimg.com/profile_images/1817458763/shepherd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182" y="2188210"/>
            <a:ext cx="4746970" cy="51043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848D176-7530-FD40-A551-97C442D9A82F}"/>
                  </a:ext>
                </a:extLst>
              </p14:cNvPr>
              <p14:cNvContentPartPr/>
              <p14:nvPr/>
            </p14:nvContentPartPr>
            <p14:xfrm>
              <a:off x="1697187" y="7183440"/>
              <a:ext cx="162360" cy="49320"/>
            </p14:xfrm>
          </p:contentPart>
        </mc:Choice>
        <mc:Fallback xmlns="">
          <p:pic>
            <p:nvPicPr>
              <p:cNvPr id="2" name="Ink 1">
                <a:extLst>
                  <a:ext uri="{FF2B5EF4-FFF2-40B4-BE49-F238E27FC236}">
                    <a16:creationId xmlns:a16="http://schemas.microsoft.com/office/drawing/2014/main" id="{1848D176-7530-FD40-A551-97C442D9A82F}"/>
                  </a:ext>
                </a:extLst>
              </p:cNvPr>
              <p:cNvPicPr/>
              <p:nvPr/>
            </p:nvPicPr>
            <p:blipFill>
              <a:blip r:embed="rId4"/>
              <a:stretch>
                <a:fillRect/>
              </a:stretch>
            </p:blipFill>
            <p:spPr>
              <a:xfrm>
                <a:off x="1643547" y="7075440"/>
                <a:ext cx="27000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3773FEB-2C43-5D43-9789-4916AD509FCB}"/>
                  </a:ext>
                </a:extLst>
              </p14:cNvPr>
              <p14:cNvContentPartPr/>
              <p14:nvPr/>
            </p14:nvContentPartPr>
            <p14:xfrm>
              <a:off x="2591067" y="7128000"/>
              <a:ext cx="2181960" cy="296280"/>
            </p14:xfrm>
          </p:contentPart>
        </mc:Choice>
        <mc:Fallback xmlns="">
          <p:pic>
            <p:nvPicPr>
              <p:cNvPr id="3" name="Ink 2">
                <a:extLst>
                  <a:ext uri="{FF2B5EF4-FFF2-40B4-BE49-F238E27FC236}">
                    <a16:creationId xmlns:a16="http://schemas.microsoft.com/office/drawing/2014/main" id="{E3773FEB-2C43-5D43-9789-4916AD509FCB}"/>
                  </a:ext>
                </a:extLst>
              </p:cNvPr>
              <p:cNvPicPr/>
              <p:nvPr/>
            </p:nvPicPr>
            <p:blipFill>
              <a:blip r:embed="rId6"/>
              <a:stretch>
                <a:fillRect/>
              </a:stretch>
            </p:blipFill>
            <p:spPr>
              <a:xfrm>
                <a:off x="2537427" y="7020000"/>
                <a:ext cx="2289600" cy="511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631D3117-FA68-9846-8C73-33E9DBAEE264}"/>
                  </a:ext>
                </a:extLst>
              </p14:cNvPr>
              <p14:cNvContentPartPr/>
              <p14:nvPr/>
            </p14:nvContentPartPr>
            <p14:xfrm>
              <a:off x="1579467" y="7108200"/>
              <a:ext cx="997200" cy="368640"/>
            </p14:xfrm>
          </p:contentPart>
        </mc:Choice>
        <mc:Fallback xmlns="">
          <p:pic>
            <p:nvPicPr>
              <p:cNvPr id="5" name="Ink 4">
                <a:extLst>
                  <a:ext uri="{FF2B5EF4-FFF2-40B4-BE49-F238E27FC236}">
                    <a16:creationId xmlns:a16="http://schemas.microsoft.com/office/drawing/2014/main" id="{631D3117-FA68-9846-8C73-33E9DBAEE264}"/>
                  </a:ext>
                </a:extLst>
              </p:cNvPr>
              <p:cNvPicPr/>
              <p:nvPr/>
            </p:nvPicPr>
            <p:blipFill>
              <a:blip r:embed="rId8"/>
              <a:stretch>
                <a:fillRect/>
              </a:stretch>
            </p:blipFill>
            <p:spPr>
              <a:xfrm>
                <a:off x="1525467" y="7000560"/>
                <a:ext cx="1104840" cy="584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E5E5B124-62B7-CA4D-A8EC-DB8DB7579FAD}"/>
                  </a:ext>
                </a:extLst>
              </p14:cNvPr>
              <p14:cNvContentPartPr/>
              <p14:nvPr/>
            </p14:nvContentPartPr>
            <p14:xfrm>
              <a:off x="1592787" y="7262280"/>
              <a:ext cx="360" cy="360"/>
            </p14:xfrm>
          </p:contentPart>
        </mc:Choice>
        <mc:Fallback xmlns="">
          <p:pic>
            <p:nvPicPr>
              <p:cNvPr id="6" name="Ink 5">
                <a:extLst>
                  <a:ext uri="{FF2B5EF4-FFF2-40B4-BE49-F238E27FC236}">
                    <a16:creationId xmlns:a16="http://schemas.microsoft.com/office/drawing/2014/main" id="{E5E5B124-62B7-CA4D-A8EC-DB8DB7579FAD}"/>
                  </a:ext>
                </a:extLst>
              </p:cNvPr>
              <p:cNvPicPr/>
              <p:nvPr/>
            </p:nvPicPr>
            <p:blipFill>
              <a:blip r:embed="rId10"/>
              <a:stretch>
                <a:fillRect/>
              </a:stretch>
            </p:blipFill>
            <p:spPr>
              <a:xfrm>
                <a:off x="1539147" y="7154280"/>
                <a:ext cx="108000" cy="216000"/>
              </a:xfrm>
              <a:prstGeom prst="rect">
                <a:avLst/>
              </a:prstGeom>
            </p:spPr>
          </p:pic>
        </mc:Fallback>
      </mc:AlternateContent>
    </p:spTree>
    <p:extLst>
      <p:ext uri="{BB962C8B-B14F-4D97-AF65-F5344CB8AC3E}">
        <p14:creationId xmlns:p14="http://schemas.microsoft.com/office/powerpoint/2010/main" val="3721864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889" y="317415"/>
            <a:ext cx="6322222" cy="1052595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Sample Service</a:t>
            </a: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Prelude		         </a:t>
            </a:r>
            <a:r>
              <a:rPr lang="en-US" sz="1200" i="1" dirty="0">
                <a:latin typeface="Times New Roman" panose="02020603050405020304" pitchFamily="18" charset="0"/>
                <a:cs typeface="Times New Roman" panose="02020603050405020304" pitchFamily="18" charset="0"/>
              </a:rPr>
              <a:t>Music playing while guests are seated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Entrance of the Bridal Party     </a:t>
            </a:r>
            <a:r>
              <a:rPr lang="en-US" sz="1200" i="1" dirty="0">
                <a:latin typeface="Times New Roman" panose="02020603050405020304" pitchFamily="18" charset="0"/>
                <a:cs typeface="Times New Roman" panose="02020603050405020304" pitchFamily="18" charset="0"/>
              </a:rPr>
              <a:t>Pastor and Groom entrance</a:t>
            </a:r>
          </a:p>
          <a:p>
            <a:r>
              <a:rPr lang="en-US" sz="1200" i="1" dirty="0">
                <a:latin typeface="Times New Roman" panose="02020603050405020304" pitchFamily="18" charset="0"/>
                <a:cs typeface="Times New Roman" panose="02020603050405020304" pitchFamily="18" charset="0"/>
              </a:rPr>
              <a:t>			          Brides' maids' entrance</a:t>
            </a:r>
          </a:p>
          <a:p>
            <a:r>
              <a:rPr lang="en-US" sz="14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Entrance of the Bride with her father</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Welcome		         </a:t>
            </a:r>
            <a:r>
              <a:rPr lang="en-US" sz="1200" i="1" dirty="0">
                <a:latin typeface="Times New Roman" panose="02020603050405020304" pitchFamily="18" charset="0"/>
                <a:cs typeface="Times New Roman" panose="02020603050405020304" pitchFamily="18" charset="0"/>
              </a:rPr>
              <a:t>Pastor greets the congregation</a:t>
            </a:r>
            <a:endParaRPr lang="en-US" sz="1400" i="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Invocation		         </a:t>
            </a:r>
            <a:r>
              <a:rPr lang="en-US" sz="1200" i="1" dirty="0">
                <a:latin typeface="Times New Roman" panose="02020603050405020304" pitchFamily="18" charset="0"/>
                <a:cs typeface="Times New Roman" panose="02020603050405020304" pitchFamily="18" charset="0"/>
              </a:rPr>
              <a:t>Opening prayer by the Pastor</a:t>
            </a:r>
            <a:endParaRPr lang="en-US" sz="1400" i="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Intent to Marry	         </a:t>
            </a:r>
            <a:r>
              <a:rPr lang="en-US" sz="1200" i="1" dirty="0">
                <a:latin typeface="Times New Roman" panose="02020603050405020304" pitchFamily="18" charset="0"/>
                <a:cs typeface="Times New Roman" panose="02020603050405020304" pitchFamily="18" charset="0"/>
              </a:rPr>
              <a:t>Opening remarks by the Pastor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Giving of the Bride	         </a:t>
            </a:r>
            <a:r>
              <a:rPr lang="en-US" sz="1200" i="1" dirty="0">
                <a:latin typeface="Times New Roman" panose="02020603050405020304" pitchFamily="18" charset="0"/>
                <a:cs typeface="Times New Roman" panose="02020603050405020304" pitchFamily="18" charset="0"/>
              </a:rPr>
              <a:t>Pastor asks, “Who gives this woman to</a:t>
            </a:r>
          </a:p>
          <a:p>
            <a:r>
              <a:rPr lang="en-US" sz="1200" i="1" dirty="0">
                <a:latin typeface="Times New Roman" panose="02020603050405020304" pitchFamily="18" charset="0"/>
                <a:cs typeface="Times New Roman" panose="02020603050405020304" pitchFamily="18" charset="0"/>
              </a:rPr>
              <a:t>			           be married to this man”.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Scripture Reading	         </a:t>
            </a:r>
            <a:r>
              <a:rPr lang="en-US" sz="1200" i="1" dirty="0">
                <a:latin typeface="Times New Roman" panose="02020603050405020304" pitchFamily="18" charset="0"/>
                <a:cs typeface="Times New Roman" panose="02020603050405020304" pitchFamily="18" charset="0"/>
              </a:rPr>
              <a:t>Selected </a:t>
            </a:r>
            <a:r>
              <a:rPr lang="en-US" sz="1400" dirty="0">
                <a:latin typeface="Times New Roman" panose="02020603050405020304" pitchFamily="18" charset="0"/>
                <a:cs typeface="Times New Roman" panose="02020603050405020304" pitchFamily="18" charset="0"/>
              </a:rPr>
              <a:t>s</a:t>
            </a:r>
            <a:r>
              <a:rPr lang="en-US" sz="1200" i="1" dirty="0">
                <a:latin typeface="Times New Roman" panose="02020603050405020304" pitchFamily="18" charset="0"/>
                <a:cs typeface="Times New Roman" panose="02020603050405020304" pitchFamily="18" charset="0"/>
              </a:rPr>
              <a:t>cripture</a:t>
            </a:r>
            <a:endParaRPr lang="en-US" sz="1400" i="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Special Music                           </a:t>
            </a:r>
            <a:r>
              <a:rPr lang="en-US" sz="1200" i="1" dirty="0">
                <a:latin typeface="Times New Roman" panose="02020603050405020304" pitchFamily="18" charset="0"/>
                <a:cs typeface="Times New Roman" panose="02020603050405020304" pitchFamily="18" charset="0"/>
              </a:rPr>
              <a:t>Instrumental or voice solo</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Pastors Encouragement            </a:t>
            </a:r>
            <a:r>
              <a:rPr lang="en-US" sz="1200" i="1" dirty="0">
                <a:latin typeface="Times New Roman" panose="02020603050405020304" pitchFamily="18" charset="0"/>
                <a:cs typeface="Times New Roman" panose="02020603050405020304" pitchFamily="18" charset="0"/>
              </a:rPr>
              <a:t>Briefly encourage the couple about</a:t>
            </a:r>
          </a:p>
          <a:p>
            <a:r>
              <a:rPr lang="en-US" sz="1200" i="1" dirty="0">
                <a:latin typeface="Times New Roman" panose="02020603050405020304" pitchFamily="18" charset="0"/>
                <a:cs typeface="Times New Roman" panose="02020603050405020304" pitchFamily="18" charset="0"/>
              </a:rPr>
              <a:t>			          their new life together and their 				          dependence on God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Vows		         </a:t>
            </a:r>
            <a:r>
              <a:rPr lang="en-US" sz="1200" i="1" dirty="0">
                <a:latin typeface="Times New Roman" panose="02020603050405020304" pitchFamily="18" charset="0"/>
                <a:cs typeface="Times New Roman" panose="02020603050405020304" pitchFamily="18" charset="0"/>
              </a:rPr>
              <a:t>Have the couple repeat after you</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Ring Exchange	         </a:t>
            </a:r>
            <a:r>
              <a:rPr lang="en-US" sz="1200" i="1" dirty="0">
                <a:latin typeface="Times New Roman" panose="02020603050405020304" pitchFamily="18" charset="0"/>
                <a:cs typeface="Times New Roman" panose="02020603050405020304" pitchFamily="18" charset="0"/>
              </a:rPr>
              <a:t>The best man usually keeps the rings</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Prayer Blessing	         </a:t>
            </a:r>
            <a:r>
              <a:rPr lang="en-US" sz="1200" i="1" dirty="0">
                <a:latin typeface="Times New Roman" panose="02020603050405020304" pitchFamily="18" charset="0"/>
                <a:cs typeface="Times New Roman" panose="02020603050405020304" pitchFamily="18" charset="0"/>
              </a:rPr>
              <a:t>This is a pastoral blessing over the couple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Declaration of Marriage            </a:t>
            </a:r>
            <a:r>
              <a:rPr lang="en-US" sz="1200" i="1" dirty="0">
                <a:latin typeface="Times New Roman" panose="02020603050405020304" pitchFamily="18" charset="0"/>
                <a:cs typeface="Times New Roman" panose="02020603050405020304" pitchFamily="18" charset="0"/>
              </a:rPr>
              <a:t>Pastor pronounces them “Man &amp; Wife! 		                                  “You may kiss the bride”!</a:t>
            </a:r>
          </a:p>
          <a:p>
            <a:r>
              <a:rPr lang="en-US" sz="1200" i="1" dirty="0">
                <a:latin typeface="Times New Roman" panose="02020603050405020304" pitchFamily="18" charset="0"/>
                <a:cs typeface="Times New Roman" panose="02020603050405020304" pitchFamily="18" charset="0"/>
              </a:rPr>
              <a:t>			            Introduce them as Mr. and Mrs.</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Benediction		         </a:t>
            </a:r>
            <a:r>
              <a:rPr lang="en-US" sz="1200" i="1" dirty="0">
                <a:latin typeface="Times New Roman" panose="02020603050405020304" pitchFamily="18" charset="0"/>
                <a:cs typeface="Times New Roman" panose="02020603050405020304" pitchFamily="18" charset="0"/>
              </a:rPr>
              <a:t>Closing prayer</a:t>
            </a:r>
          </a:p>
          <a:p>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13</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26284" y="701035"/>
            <a:ext cx="4943982" cy="261610"/>
          </a:xfrm>
          <a:prstGeom prst="rect">
            <a:avLst/>
          </a:prstGeom>
          <a:noFill/>
        </p:spPr>
        <p:txBody>
          <a:bodyPr wrap="none" rtlCol="0">
            <a:spAutoFit/>
          </a:bodyPr>
          <a:lstStyle/>
          <a:p>
            <a:r>
              <a:rPr lang="en-US" sz="1100" dirty="0">
                <a:latin typeface="+mj-lt"/>
              </a:rPr>
              <a:t>This is a sample wedding ceremony; you can modify it to accommodate your culture</a:t>
            </a:r>
          </a:p>
        </p:txBody>
      </p:sp>
    </p:spTree>
    <p:extLst>
      <p:ext uri="{BB962C8B-B14F-4D97-AF65-F5344CB8AC3E}">
        <p14:creationId xmlns:p14="http://schemas.microsoft.com/office/powerpoint/2010/main" val="1466218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5736" y="365240"/>
            <a:ext cx="6139342" cy="917174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3. Funerals</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Funeral ceremonies may be one of the most challenging responsibilities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will face as a pastor.  Each funeral will be unique.  A funeral for a Christian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 far different than a funeral for an unbeliever.  A funeral for a young child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more difficult than a funeral for an eighty-year-old who has lived their full life.  Your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presence with the family during this time of loss is very important.  You represent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Lord and can offer peace and hope through the Holy Spirit to those who grieve.</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400" u="sng"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Funeral Checklist </a:t>
            </a: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Pray for the guidance of the Holy Spirit</a:t>
            </a:r>
          </a:p>
          <a:p>
            <a:r>
              <a:rPr lang="en-US" sz="1200" dirty="0">
                <a:latin typeface="Times New Roman" panose="02020603050405020304" pitchFamily="18" charset="0"/>
                <a:cs typeface="Times New Roman" panose="02020603050405020304" pitchFamily="18" charset="0"/>
              </a:rPr>
              <a:t>	   Visit with the family of the deceased and pray with them</a:t>
            </a:r>
          </a:p>
          <a:p>
            <a:r>
              <a:rPr lang="en-US" sz="1200" dirty="0">
                <a:latin typeface="Times New Roman" panose="02020603050405020304" pitchFamily="18" charset="0"/>
                <a:cs typeface="Times New Roman" panose="02020603050405020304" pitchFamily="18" charset="0"/>
              </a:rPr>
              <a:t>	   Discover personal attributes about the deceased from the family</a:t>
            </a:r>
          </a:p>
          <a:p>
            <a:r>
              <a:rPr lang="en-US" sz="1200" dirty="0">
                <a:latin typeface="Times New Roman" panose="02020603050405020304" pitchFamily="18" charset="0"/>
                <a:cs typeface="Times New Roman" panose="02020603050405020304" pitchFamily="18" charset="0"/>
              </a:rPr>
              <a:t>	   Include the family in the preparation of the service</a:t>
            </a:r>
          </a:p>
          <a:p>
            <a:r>
              <a:rPr lang="en-US" sz="1200" dirty="0">
                <a:latin typeface="Times New Roman" panose="02020603050405020304" pitchFamily="18" charset="0"/>
                <a:cs typeface="Times New Roman" panose="02020603050405020304" pitchFamily="18" charset="0"/>
              </a:rPr>
              <a:t>	   Contact musicians, and others who will participate in the service</a:t>
            </a:r>
          </a:p>
          <a:p>
            <a:r>
              <a:rPr lang="en-US" sz="1200" dirty="0">
                <a:latin typeface="Times New Roman" panose="02020603050405020304" pitchFamily="18" charset="0"/>
                <a:cs typeface="Times New Roman" panose="02020603050405020304" pitchFamily="18" charset="0"/>
              </a:rPr>
              <a:t>	   Work with the funeral home to finalize details</a:t>
            </a:r>
          </a:p>
          <a:p>
            <a:r>
              <a:rPr lang="en-US" sz="1200" dirty="0">
                <a:latin typeface="Times New Roman" panose="02020603050405020304" pitchFamily="18" charset="0"/>
                <a:cs typeface="Times New Roman" panose="02020603050405020304" pitchFamily="18" charset="0"/>
              </a:rPr>
              <a:t>	   Meet with the family prior to the funeral service </a:t>
            </a:r>
          </a:p>
          <a:p>
            <a:r>
              <a:rPr lang="en-US" sz="1200" dirty="0">
                <a:latin typeface="Times New Roman" panose="02020603050405020304" pitchFamily="18" charset="0"/>
                <a:cs typeface="Times New Roman" panose="02020603050405020304" pitchFamily="18" charset="0"/>
              </a:rPr>
              <a:t>	   Officiate the service</a:t>
            </a:r>
          </a:p>
          <a:p>
            <a:r>
              <a:rPr lang="en-US" sz="1200" dirty="0">
                <a:latin typeface="Times New Roman" panose="02020603050405020304" pitchFamily="18" charset="0"/>
                <a:cs typeface="Times New Roman" panose="02020603050405020304" pitchFamily="18" charset="0"/>
              </a:rPr>
              <a:t>	   Travel to the graveside to conduct the final ceremony</a:t>
            </a:r>
          </a:p>
          <a:p>
            <a:r>
              <a:rPr lang="en-US" sz="1200" dirty="0">
                <a:latin typeface="Times New Roman" panose="02020603050405020304" pitchFamily="18" charset="0"/>
                <a:cs typeface="Times New Roman" panose="02020603050405020304" pitchFamily="18" charset="0"/>
              </a:rPr>
              <a:t>	   Invite family and friends to a reception after the ceremony</a:t>
            </a:r>
          </a:p>
          <a:p>
            <a:r>
              <a:rPr lang="en-US" sz="1200" dirty="0">
                <a:latin typeface="Times New Roman" panose="02020603050405020304" pitchFamily="18" charset="0"/>
                <a:cs typeface="Times New Roman" panose="02020603050405020304" pitchFamily="18" charset="0"/>
              </a:rPr>
              <a:t>	   Follow up with the family after the service</a:t>
            </a: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14</a:t>
            </a:r>
          </a:p>
          <a:p>
            <a:r>
              <a:rPr lang="en-US" sz="14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9" name="Rectangle 18"/>
          <p:cNvSpPr/>
          <p:nvPr/>
        </p:nvSpPr>
        <p:spPr>
          <a:xfrm>
            <a:off x="1421400" y="8038920"/>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413908" y="8219815"/>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1413908" y="8388022"/>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422328" y="6563539"/>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421400" y="673196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424971" y="6916925"/>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422154" y="7114780"/>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422693" y="7284965"/>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421566" y="748819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423265" y="7673192"/>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424963" y="7851659"/>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 descr="http://www.clker.com/cliparts/b/l/n/Q/E/5/check-mark-13x13-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783" y="6268791"/>
            <a:ext cx="208508" cy="2078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04BDC3-8858-A34C-B900-965BD50A4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141" y="1119359"/>
            <a:ext cx="2847717" cy="2004608"/>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08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358" y="566589"/>
            <a:ext cx="6139342" cy="85715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Sample Service</a:t>
            </a:r>
          </a:p>
          <a:p>
            <a:endParaRPr lang="en-US"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1400" u="sng"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Viewing		</a:t>
            </a:r>
            <a:r>
              <a:rPr lang="en-US" sz="1200" i="1" dirty="0">
                <a:latin typeface="Times New Roman" panose="02020603050405020304" pitchFamily="18" charset="0"/>
                <a:cs typeface="Times New Roman" panose="02020603050405020304" pitchFamily="18" charset="0"/>
              </a:rPr>
              <a:t>The viewing normally precedes the funeral</a:t>
            </a:r>
          </a:p>
          <a:p>
            <a:r>
              <a:rPr lang="en-US" sz="1200" i="1" dirty="0">
                <a:latin typeface="Times New Roman" panose="02020603050405020304" pitchFamily="18" charset="0"/>
                <a:cs typeface="Times New Roman" panose="02020603050405020304" pitchFamily="18" charset="0"/>
              </a:rPr>
              <a:t>			and can be scheduled for the day before the</a:t>
            </a:r>
          </a:p>
          <a:p>
            <a:r>
              <a:rPr lang="en-US" sz="1200" i="1" dirty="0">
                <a:latin typeface="Times New Roman" panose="02020603050405020304" pitchFamily="18" charset="0"/>
                <a:cs typeface="Times New Roman" panose="02020603050405020304" pitchFamily="18" charset="0"/>
              </a:rPr>
              <a:t>			service or immediately before the service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Prelude		</a:t>
            </a:r>
            <a:r>
              <a:rPr lang="en-US" sz="1200" i="1" dirty="0">
                <a:latin typeface="Times New Roman" panose="02020603050405020304" pitchFamily="18" charset="0"/>
                <a:cs typeface="Times New Roman" panose="02020603050405020304" pitchFamily="18" charset="0"/>
              </a:rPr>
              <a:t>Music playing while guests are seated</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Welcome		</a:t>
            </a:r>
            <a:r>
              <a:rPr lang="en-US" sz="1200" i="1" dirty="0">
                <a:latin typeface="Times New Roman" panose="02020603050405020304" pitchFamily="18" charset="0"/>
                <a:cs typeface="Times New Roman" panose="02020603050405020304" pitchFamily="18" charset="0"/>
              </a:rPr>
              <a:t>Opening remarks by the Pastor to offer</a:t>
            </a:r>
          </a:p>
          <a:p>
            <a:r>
              <a:rPr lang="en-US" sz="1200" i="1" dirty="0">
                <a:latin typeface="Times New Roman" panose="02020603050405020304" pitchFamily="18" charset="0"/>
                <a:cs typeface="Times New Roman" panose="02020603050405020304" pitchFamily="18" charset="0"/>
              </a:rPr>
              <a:t>			condolences and hope in Christ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Prayer		</a:t>
            </a:r>
            <a:r>
              <a:rPr lang="en-US" sz="1200" i="1" dirty="0">
                <a:latin typeface="Times New Roman" panose="02020603050405020304" pitchFamily="18" charset="0"/>
                <a:cs typeface="Times New Roman" panose="02020603050405020304" pitchFamily="18" charset="0"/>
              </a:rPr>
              <a:t>Thank the Lord for His resurrection hope</a:t>
            </a:r>
          </a:p>
          <a:p>
            <a:r>
              <a:rPr lang="en-US" sz="1200" i="1" dirty="0">
                <a:latin typeface="Times New Roman" panose="02020603050405020304" pitchFamily="18" charset="0"/>
                <a:cs typeface="Times New Roman" panose="02020603050405020304" pitchFamily="18" charset="0"/>
              </a:rPr>
              <a:t>			and comfort for the family</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Scripture Reading	</a:t>
            </a:r>
            <a:r>
              <a:rPr lang="en-US" sz="1200" i="1" dirty="0">
                <a:latin typeface="Times New Roman" panose="02020603050405020304" pitchFamily="18" charset="0"/>
                <a:cs typeface="Times New Roman" panose="02020603050405020304" pitchFamily="18" charset="0"/>
              </a:rPr>
              <a:t>Read passages appropriate for the occasion</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Words of Tribute	</a:t>
            </a:r>
            <a:r>
              <a:rPr lang="en-US" sz="1200" i="1" dirty="0">
                <a:latin typeface="Times New Roman" panose="02020603050405020304" pitchFamily="18" charset="0"/>
                <a:cs typeface="Times New Roman" panose="02020603050405020304" pitchFamily="18" charset="0"/>
              </a:rPr>
              <a:t>Pastor begins this segment citing attributes			                        of the deceased</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Family and friends share their memories</a:t>
            </a: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Song		</a:t>
            </a:r>
            <a:r>
              <a:rPr lang="en-US" sz="1200" i="1" dirty="0">
                <a:latin typeface="Times New Roman" panose="02020603050405020304" pitchFamily="18" charset="0"/>
                <a:cs typeface="Times New Roman" panose="02020603050405020304" pitchFamily="18" charset="0"/>
              </a:rPr>
              <a:t>Congregational Worship</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Message		</a:t>
            </a:r>
            <a:r>
              <a:rPr lang="en-US" sz="1200" i="1" dirty="0">
                <a:latin typeface="Times New Roman" panose="02020603050405020304" pitchFamily="18" charset="0"/>
                <a:cs typeface="Times New Roman" panose="02020603050405020304" pitchFamily="18" charset="0"/>
              </a:rPr>
              <a:t>Pastors message should be brief and filled				with hope and encouragement</a:t>
            </a:r>
            <a:endParaRPr lang="en-US" sz="1400" i="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Song		</a:t>
            </a:r>
            <a:r>
              <a:rPr lang="en-US" sz="1200" i="1" dirty="0">
                <a:latin typeface="Times New Roman" panose="02020603050405020304" pitchFamily="18" charset="0"/>
                <a:cs typeface="Times New Roman" panose="02020603050405020304" pitchFamily="18" charset="0"/>
              </a:rPr>
              <a:t>Congregational Worship</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Benediction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Travel to the Graveside	</a:t>
            </a:r>
            <a:r>
              <a:rPr lang="en-US" sz="1100" i="1" dirty="0">
                <a:latin typeface="Times New Roman" panose="02020603050405020304" pitchFamily="18" charset="0"/>
                <a:cs typeface="Times New Roman" panose="02020603050405020304" pitchFamily="18" charset="0"/>
              </a:rPr>
              <a:t>Typically the graveside service follows the funeral</a:t>
            </a:r>
          </a:p>
          <a:p>
            <a:endParaRPr lang="en-US" sz="1100" i="1" dirty="0">
              <a:latin typeface="Times New Roman" panose="02020603050405020304" pitchFamily="18" charset="0"/>
              <a:cs typeface="Times New Roman" panose="02020603050405020304" pitchFamily="18" charset="0"/>
            </a:endParaRPr>
          </a:p>
          <a:p>
            <a:endParaRPr lang="en-US" sz="1100" i="1" dirty="0">
              <a:latin typeface="Times New Roman" panose="02020603050405020304" pitchFamily="18" charset="0"/>
              <a:cs typeface="Times New Roman" panose="02020603050405020304" pitchFamily="18" charset="0"/>
            </a:endParaRPr>
          </a:p>
          <a:p>
            <a:r>
              <a:rPr lang="en-US" sz="1100" i="1"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p>
          <a:p>
            <a:r>
              <a:rPr lang="en-US" sz="11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15</a:t>
            </a:r>
            <a:r>
              <a:rPr lang="en-US" sz="1600" dirty="0">
                <a:latin typeface="Times New Roman" panose="02020603050405020304" pitchFamily="18" charset="0"/>
                <a:cs typeface="Times New Roman" panose="02020603050405020304" pitchFamily="18" charset="0"/>
              </a:rPr>
              <a:t>	</a:t>
            </a:r>
          </a:p>
        </p:txBody>
      </p:sp>
      <p:sp>
        <p:nvSpPr>
          <p:cNvPr id="3" name="TextBox 2"/>
          <p:cNvSpPr txBox="1"/>
          <p:nvPr/>
        </p:nvSpPr>
        <p:spPr>
          <a:xfrm>
            <a:off x="1217565" y="970059"/>
            <a:ext cx="4676280" cy="253916"/>
          </a:xfrm>
          <a:prstGeom prst="rect">
            <a:avLst/>
          </a:prstGeom>
          <a:noFill/>
        </p:spPr>
        <p:txBody>
          <a:bodyPr wrap="none" rtlCol="0">
            <a:spAutoFit/>
          </a:bodyPr>
          <a:lstStyle/>
          <a:p>
            <a:r>
              <a:rPr lang="en-US" sz="1050" i="1" dirty="0">
                <a:latin typeface="+mj-lt"/>
              </a:rPr>
              <a:t>This is a </a:t>
            </a:r>
            <a:r>
              <a:rPr lang="en-US" sz="1050" b="1" i="1" dirty="0">
                <a:latin typeface="+mj-lt"/>
              </a:rPr>
              <a:t>sample </a:t>
            </a:r>
            <a:r>
              <a:rPr lang="en-US" sz="1050" i="1" dirty="0">
                <a:latin typeface="+mj-lt"/>
              </a:rPr>
              <a:t>funeral ceremony; you can modify it to accommodate your culture</a:t>
            </a:r>
          </a:p>
        </p:txBody>
      </p:sp>
    </p:spTree>
    <p:extLst>
      <p:ext uri="{BB962C8B-B14F-4D97-AF65-F5344CB8AC3E}">
        <p14:creationId xmlns:p14="http://schemas.microsoft.com/office/powerpoint/2010/main" val="1622642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8295" y="661732"/>
            <a:ext cx="6200302" cy="812530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4. Preaching</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Preaching the Word of God is an incredible responsibility!  The health of</a:t>
            </a:r>
          </a:p>
          <a:p>
            <a:endParaRPr lang="en-US" sz="1200"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Church is dependent upon solid biblical preaching.  We know that faith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grows through the preaching of his Word.   Lives are changed through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preaching of the Word!  Jesus preached the Word with power.  That kind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power is available to pastors today and it is available to you!</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There are many different styles of preaching and many different kinds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sermons.  Some pastors have a quiet personality, while others have a sparkling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personality.  The Lord can use both kinds of personalities!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Learning to preach is one of the greatest challenges in ministry.  Preaching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 not just standing behind the pulpit and shouting for thirty minutes.  In my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missionary travels I have observed many pastors as they preached the Word.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 many occasions I noticed the tendency of pastors to shout their hollow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sermons.  They yelled at their congregations in an attempt to keep them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awake, while neglecting the depth of the Word that only comes through</a:t>
            </a: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serious study</a:t>
            </a:r>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Spending time in personal Bible study will help you develop</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 interesting sermon that will feed your congregation and keep them awake!</a:t>
            </a:r>
          </a:p>
          <a:p>
            <a:endParaRPr lang="en-US" sz="1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_________________</a:t>
            </a:r>
          </a:p>
          <a:p>
            <a:r>
              <a:rPr lang="en-US" sz="1200" dirty="0">
                <a:latin typeface="Times New Roman" panose="02020603050405020304" pitchFamily="18" charset="0"/>
                <a:cs typeface="Times New Roman" panose="02020603050405020304" pitchFamily="18" charset="0"/>
              </a:rPr>
              <a:t>11.    Romans 10:17</a:t>
            </a:r>
          </a:p>
          <a:p>
            <a:r>
              <a:rPr lang="en-US" sz="1200" dirty="0">
                <a:latin typeface="Times New Roman" panose="02020603050405020304" pitchFamily="18" charset="0"/>
                <a:cs typeface="Times New Roman" panose="02020603050405020304" pitchFamily="18" charset="0"/>
              </a:rPr>
              <a:t>12.    Timothy 2:15</a:t>
            </a:r>
            <a:r>
              <a:rPr lang="en-US" sz="1100" i="1"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p>
          <a:p>
            <a:r>
              <a:rPr lang="en-US" sz="11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16</a:t>
            </a:r>
            <a:r>
              <a:rPr lang="en-US" dirty="0">
                <a:latin typeface="Times New Roman" panose="02020603050405020304" pitchFamily="18" charset="0"/>
                <a:cs typeface="Times New Roman" panose="02020603050405020304" pitchFamily="18" charset="0"/>
              </a:rPr>
              <a:t>	</a:t>
            </a:r>
          </a:p>
        </p:txBody>
      </p:sp>
      <p:sp>
        <p:nvSpPr>
          <p:cNvPr id="3" name="TextBox 2"/>
          <p:cNvSpPr txBox="1"/>
          <p:nvPr/>
        </p:nvSpPr>
        <p:spPr>
          <a:xfrm>
            <a:off x="3398520" y="2072964"/>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11</a:t>
            </a:r>
          </a:p>
        </p:txBody>
      </p:sp>
      <p:sp>
        <p:nvSpPr>
          <p:cNvPr id="5" name="TextBox 4"/>
          <p:cNvSpPr txBox="1"/>
          <p:nvPr/>
        </p:nvSpPr>
        <p:spPr>
          <a:xfrm>
            <a:off x="1688000" y="6904207"/>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12</a:t>
            </a:r>
          </a:p>
        </p:txBody>
      </p:sp>
    </p:spTree>
    <p:extLst>
      <p:ext uri="{BB962C8B-B14F-4D97-AF65-F5344CB8AC3E}">
        <p14:creationId xmlns:p14="http://schemas.microsoft.com/office/powerpoint/2010/main" val="3179729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0039" y="796785"/>
            <a:ext cx="6200302" cy="794063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The apostle Paul instructed young Timothy, an emerging new pastor, to preach with</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preparation</a:t>
            </a:r>
            <a:r>
              <a:rPr lang="en-US" sz="1200" dirty="0">
                <a:latin typeface="Times New Roman" panose="02020603050405020304" pitchFamily="18" charset="0"/>
                <a:cs typeface="Times New Roman" panose="02020603050405020304" pitchFamily="18" charset="0"/>
              </a:rPr>
              <a:t>!  Some pastors believe that sermons should be birthed spontaneously as they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are preaching.  Although there is a place for spontaneous preaching, a lack of preparation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usually produces shallow sermons.  Preparation is hard work!</a:t>
            </a:r>
            <a:r>
              <a:rPr lang="en-US" sz="16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Lord wants his shepherds to be </a:t>
            </a:r>
            <a:r>
              <a:rPr lang="en-US" sz="1200" b="1" dirty="0">
                <a:latin typeface="Times New Roman" panose="02020603050405020304" pitchFamily="18" charset="0"/>
                <a:cs typeface="Times New Roman" panose="02020603050405020304" pitchFamily="18" charset="0"/>
              </a:rPr>
              <a:t>fully prepared </a:t>
            </a:r>
            <a:r>
              <a:rPr lang="en-US" sz="1200" dirty="0">
                <a:latin typeface="Times New Roman" panose="02020603050405020304" pitchFamily="18" charset="0"/>
                <a:cs typeface="Times New Roman" panose="02020603050405020304" pitchFamily="18" charset="0"/>
              </a:rPr>
              <a:t>to deliver the Word to his flock 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Sunday.  The lack of preparation in the ministry of the Word will eventually weaken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There are four major steps to the preparation of a sermon!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Each one of these steps in sermon preparation are vital for developing a good sermon.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Before I stand in the pulpit to deliver a sermon, I want to sense the </a:t>
            </a:r>
            <a:r>
              <a:rPr lang="en-US" sz="1200" b="1" u="sng" dirty="0">
                <a:latin typeface="Times New Roman" panose="02020603050405020304" pitchFamily="18" charset="0"/>
                <a:cs typeface="Times New Roman" panose="02020603050405020304" pitchFamily="18" charset="0"/>
              </a:rPr>
              <a:t>big idea </a:t>
            </a:r>
            <a:r>
              <a:rPr lang="en-US" sz="1200" dirty="0">
                <a:latin typeface="Times New Roman" panose="02020603050405020304" pitchFamily="18" charset="0"/>
                <a:cs typeface="Times New Roman" panose="02020603050405020304" pitchFamily="18" charset="0"/>
              </a:rPr>
              <a:t>for the sermon.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always begin my sermon preparation with prayer and reflection.  I also listen to the concerns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the congregation and I observe the needs of the church.  Isn't that what a shepherd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supposed to do with his flock?  I pray about the big idea all week until I find it.  I do not want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stand behind the pulpit and preach someone else's sermon.  The Word must be alive and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fresh in the pastor’s soul or it will be stale and boring to the congregation.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__________________</a:t>
            </a:r>
          </a:p>
          <a:p>
            <a:r>
              <a:rPr lang="en-US" sz="1200" dirty="0">
                <a:latin typeface="Times New Roman" panose="02020603050405020304" pitchFamily="18" charset="0"/>
                <a:cs typeface="Times New Roman" panose="02020603050405020304" pitchFamily="18" charset="0"/>
              </a:rPr>
              <a:t>13.  2 Timothy 4:2                                                                                             </a:t>
            </a:r>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17</a:t>
            </a:r>
          </a:p>
        </p:txBody>
      </p:sp>
      <p:sp>
        <p:nvSpPr>
          <p:cNvPr id="5" name="TextBox 4"/>
          <p:cNvSpPr txBox="1"/>
          <p:nvPr/>
        </p:nvSpPr>
        <p:spPr>
          <a:xfrm>
            <a:off x="1488202" y="1020831"/>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13</a:t>
            </a:r>
          </a:p>
        </p:txBody>
      </p:sp>
      <p:sp>
        <p:nvSpPr>
          <p:cNvPr id="2" name="Rectangle 1"/>
          <p:cNvSpPr/>
          <p:nvPr/>
        </p:nvSpPr>
        <p:spPr>
          <a:xfrm>
            <a:off x="1082040" y="2432867"/>
            <a:ext cx="4709160" cy="307777"/>
          </a:xfrm>
          <a:prstGeom prst="rect">
            <a:avLst/>
          </a:prstGeom>
          <a:solidFill>
            <a:schemeClr val="accent4">
              <a:lumMod val="20000"/>
              <a:lumOff val="80000"/>
            </a:schemeClr>
          </a:solidFill>
          <a:ln>
            <a:solidFill>
              <a:schemeClr val="tx1">
                <a:lumMod val="50000"/>
                <a:lumOff val="50000"/>
              </a:schemeClr>
            </a:solidFill>
          </a:ln>
        </p:spPr>
        <p:txBody>
          <a:bodyPr wrap="square">
            <a:spAutoFit/>
          </a:bodyPr>
          <a:lstStyle/>
          <a:p>
            <a:r>
              <a:rPr lang="en-US" sz="1400" dirty="0">
                <a:latin typeface="Times New Roman" panose="02020603050405020304" pitchFamily="18" charset="0"/>
                <a:cs typeface="Times New Roman" panose="02020603050405020304" pitchFamily="18" charset="0"/>
              </a:rPr>
              <a:t>“Preach the word; </a:t>
            </a:r>
            <a:r>
              <a:rPr lang="en-US" sz="1400" b="1" u="sng" dirty="0">
                <a:solidFill>
                  <a:srgbClr val="C00000"/>
                </a:solidFill>
                <a:latin typeface="Times New Roman" panose="02020603050405020304" pitchFamily="18" charset="0"/>
                <a:cs typeface="Times New Roman" panose="02020603050405020304" pitchFamily="18" charset="0"/>
              </a:rPr>
              <a:t>be prepared </a:t>
            </a:r>
            <a:r>
              <a:rPr lang="en-US" sz="1400" dirty="0">
                <a:latin typeface="Times New Roman" panose="02020603050405020304" pitchFamily="18" charset="0"/>
                <a:cs typeface="Times New Roman" panose="02020603050405020304" pitchFamily="18" charset="0"/>
              </a:rPr>
              <a:t>in season and out of season” </a:t>
            </a:r>
          </a:p>
        </p:txBody>
      </p:sp>
      <p:sp>
        <p:nvSpPr>
          <p:cNvPr id="3" name="Rectangle 2"/>
          <p:cNvSpPr/>
          <p:nvPr/>
        </p:nvSpPr>
        <p:spPr>
          <a:xfrm>
            <a:off x="2025868" y="4198050"/>
            <a:ext cx="2806263" cy="1200329"/>
          </a:xfrm>
          <a:prstGeom prst="rect">
            <a:avLst/>
          </a:prstGeom>
          <a:solidFill>
            <a:schemeClr val="bg1">
              <a:lumMod val="95000"/>
            </a:schemeClr>
          </a:solidFill>
          <a:ln w="38100">
            <a:solidFill>
              <a:schemeClr val="tx1">
                <a:lumMod val="50000"/>
                <a:lumOff val="50000"/>
              </a:schemeClr>
            </a:solidFill>
          </a:ln>
        </p:spPr>
        <p:txBody>
          <a:bodyPr wrap="square">
            <a:spAutoFit/>
          </a:bodyPr>
          <a:lstStyle/>
          <a:p>
            <a:r>
              <a:rPr lang="en-US" sz="1400" dirty="0">
                <a:latin typeface="Times New Roman" panose="02020603050405020304" pitchFamily="18" charset="0"/>
                <a:cs typeface="Times New Roman" panose="02020603050405020304" pitchFamily="18" charset="0"/>
              </a:rPr>
              <a:t>           1. The sermon </a:t>
            </a:r>
            <a:r>
              <a:rPr lang="en-US" b="1" dirty="0">
                <a:solidFill>
                  <a:srgbClr val="C00000"/>
                </a:solidFill>
                <a:latin typeface="Times New Roman" panose="02020603050405020304" pitchFamily="18" charset="0"/>
                <a:cs typeface="Times New Roman" panose="02020603050405020304" pitchFamily="18" charset="0"/>
              </a:rPr>
              <a:t>idea</a:t>
            </a:r>
          </a:p>
          <a:p>
            <a:r>
              <a:rPr lang="en-US" sz="1400" dirty="0">
                <a:latin typeface="Times New Roman" panose="02020603050405020304" pitchFamily="18" charset="0"/>
                <a:cs typeface="Times New Roman" panose="02020603050405020304" pitchFamily="18" charset="0"/>
              </a:rPr>
              <a:t>           2. The sermon </a:t>
            </a:r>
            <a:r>
              <a:rPr lang="en-US" b="1" dirty="0">
                <a:solidFill>
                  <a:srgbClr val="C00000"/>
                </a:solidFill>
                <a:latin typeface="Times New Roman" panose="02020603050405020304" pitchFamily="18" charset="0"/>
                <a:cs typeface="Times New Roman" panose="02020603050405020304" pitchFamily="18" charset="0"/>
              </a:rPr>
              <a:t>research</a:t>
            </a:r>
          </a:p>
          <a:p>
            <a:r>
              <a:rPr lang="en-US" sz="1400" dirty="0">
                <a:latin typeface="Times New Roman" panose="02020603050405020304" pitchFamily="18" charset="0"/>
                <a:cs typeface="Times New Roman" panose="02020603050405020304" pitchFamily="18" charset="0"/>
              </a:rPr>
              <a:t>           3. The sermon </a:t>
            </a:r>
            <a:r>
              <a:rPr lang="en-US" b="1" dirty="0">
                <a:solidFill>
                  <a:srgbClr val="C00000"/>
                </a:solidFill>
                <a:latin typeface="Times New Roman" panose="02020603050405020304" pitchFamily="18" charset="0"/>
                <a:cs typeface="Times New Roman" panose="02020603050405020304" pitchFamily="18" charset="0"/>
              </a:rPr>
              <a:t>formation</a:t>
            </a:r>
          </a:p>
          <a:p>
            <a:r>
              <a:rPr lang="en-US" sz="1400" dirty="0">
                <a:latin typeface="Times New Roman" panose="02020603050405020304" pitchFamily="18" charset="0"/>
                <a:cs typeface="Times New Roman" panose="02020603050405020304" pitchFamily="18" charset="0"/>
              </a:rPr>
              <a:t>           4. The sermon </a:t>
            </a:r>
            <a:r>
              <a:rPr lang="en-US" b="1" dirty="0">
                <a:solidFill>
                  <a:srgbClr val="C00000"/>
                </a:solidFill>
                <a:latin typeface="Times New Roman" panose="02020603050405020304" pitchFamily="18" charset="0"/>
                <a:cs typeface="Times New Roman" panose="02020603050405020304" pitchFamily="18" charset="0"/>
              </a:rPr>
              <a:t>delivery</a:t>
            </a:r>
          </a:p>
        </p:txBody>
      </p:sp>
    </p:spTree>
    <p:extLst>
      <p:ext uri="{BB962C8B-B14F-4D97-AF65-F5344CB8AC3E}">
        <p14:creationId xmlns:p14="http://schemas.microsoft.com/office/powerpoint/2010/main" val="180096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9889" y="674379"/>
            <a:ext cx="6200302" cy="8340745"/>
          </a:xfrm>
          <a:prstGeom prst="rect">
            <a:avLst/>
          </a:prstGeom>
          <a:noFill/>
        </p:spPr>
        <p:txBody>
          <a:bodyPr wrap="square" rtlCol="0">
            <a:spAutoFit/>
          </a:bodyPr>
          <a:lstStyle/>
          <a:p>
            <a:r>
              <a:rPr lang="en-US" sz="1200" u="sng" dirty="0">
                <a:latin typeface="Times New Roman" panose="02020603050405020304" pitchFamily="18" charset="0"/>
                <a:cs typeface="Times New Roman" panose="02020603050405020304" pitchFamily="18" charset="0"/>
              </a:rPr>
              <a:t>As I spend time with the congregation</a:t>
            </a:r>
            <a:r>
              <a:rPr lang="en-US" sz="1200" dirty="0">
                <a:latin typeface="Times New Roman" panose="02020603050405020304" pitchFamily="18" charset="0"/>
                <a:cs typeface="Times New Roman" panose="02020603050405020304" pitchFamily="18" charset="0"/>
              </a:rPr>
              <a:t>, I often sense a specific theme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church is dealing with in their personal lives.  Perhaps the economy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poor and many in the fellowship are struggling financially.  This need may birth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a:t>
            </a:r>
            <a:r>
              <a:rPr lang="en-US" sz="1200" b="1" u="sng" dirty="0">
                <a:solidFill>
                  <a:srgbClr val="C00000"/>
                </a:solidFill>
                <a:latin typeface="Times New Roman" panose="02020603050405020304" pitchFamily="18" charset="0"/>
                <a:cs typeface="Times New Roman" panose="02020603050405020304" pitchFamily="18" charset="0"/>
              </a:rPr>
              <a:t>sermon idea</a:t>
            </a:r>
            <a:r>
              <a:rPr lang="en-US" sz="1200" dirty="0">
                <a:latin typeface="Times New Roman" panose="02020603050405020304" pitchFamily="18" charset="0"/>
                <a:cs typeface="Times New Roman" panose="02020603050405020304" pitchFamily="18" charset="0"/>
              </a:rPr>
              <a:t>.  As you pray for the congregation, the Lord may inspire you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preach on faith.  Very often the “big idea” forms the sermon title.  Let's say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want to encourage your church by preaching about faith.  The sermon title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could be, “His eye is on the Sparrow”.  This sermon title introduces the fact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God loves all of his creation and takes care of it!  This wonderful fact includes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us!  If he loves the sparrow and watches over it, then he certainly loves us!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next step in sermon preparation is </a:t>
            </a:r>
            <a:r>
              <a:rPr lang="en-US" sz="1200" b="1" u="sng" dirty="0">
                <a:solidFill>
                  <a:srgbClr val="C00000"/>
                </a:solidFill>
                <a:latin typeface="Times New Roman" panose="02020603050405020304" pitchFamily="18" charset="0"/>
                <a:cs typeface="Times New Roman" panose="02020603050405020304" pitchFamily="18" charset="0"/>
              </a:rPr>
              <a:t>sermon research</a:t>
            </a:r>
            <a:r>
              <a:rPr lang="en-US" sz="1200" dirty="0">
                <a:latin typeface="Times New Roman" panose="02020603050405020304" pitchFamily="18" charset="0"/>
                <a:cs typeface="Times New Roman" panose="02020603050405020304" pitchFamily="18" charset="0"/>
              </a:rPr>
              <a:t>.  Now that you</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sense the Lord leading you to preach about faith, you will need to research faith.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What is faith?  What does the Bible say about faith?  What does the Greek word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 faith mean?  As you research faith, you can also research for illustrations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will help you communicate the big idea.  What illustrations, stories or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personal testimonies will help demonstrate faith to your congregation?  Now</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you gathered all your information and illustrations for the sermon, you</a:t>
            </a: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can begin the third step of sermon preparation which is </a:t>
            </a:r>
            <a:r>
              <a:rPr lang="en-US" sz="1200" b="1" u="sng" dirty="0">
                <a:solidFill>
                  <a:srgbClr val="C00000"/>
                </a:solidFill>
                <a:latin typeface="Times New Roman" panose="02020603050405020304" pitchFamily="18" charset="0"/>
                <a:cs typeface="Times New Roman" panose="02020603050405020304" pitchFamily="18" charset="0"/>
              </a:rPr>
              <a:t>sermon formation</a:t>
            </a:r>
            <a:r>
              <a:rPr lang="en-US" sz="1200" dirty="0">
                <a:latin typeface="Times New Roman" panose="02020603050405020304" pitchFamily="18" charset="0"/>
                <a:cs typeface="Times New Roman" panose="02020603050405020304" pitchFamily="18" charset="0"/>
              </a:rPr>
              <a:t>.</a:t>
            </a:r>
          </a:p>
          <a:p>
            <a:endParaRPr lang="en-US" sz="1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18</a:t>
            </a:r>
          </a:p>
        </p:txBody>
      </p:sp>
      <p:pic>
        <p:nvPicPr>
          <p:cNvPr id="1026" name="Picture 2" descr="https://sp.yimg.com/ib/th?id=HN.607999449156616408&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840" y="4057929"/>
            <a:ext cx="1344320" cy="1229689"/>
          </a:xfrm>
          <a:prstGeom prst="rect">
            <a:avLst/>
          </a:prstGeom>
          <a:solidFill>
            <a:schemeClr val="accent4">
              <a:lumMod val="20000"/>
              <a:lumOff val="80000"/>
            </a:schemeClr>
          </a:solidFill>
          <a:ln>
            <a:solidFill>
              <a:schemeClr val="accent4">
                <a:lumMod val="20000"/>
                <a:lumOff val="80000"/>
              </a:schemeClr>
            </a:solidFill>
          </a:ln>
        </p:spPr>
      </p:pic>
    </p:spTree>
    <p:extLst>
      <p:ext uri="{BB962C8B-B14F-4D97-AF65-F5344CB8AC3E}">
        <p14:creationId xmlns:p14="http://schemas.microsoft.com/office/powerpoint/2010/main" val="2844808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31" y="705571"/>
            <a:ext cx="6345082" cy="8217634"/>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             </a:t>
            </a:r>
            <a:r>
              <a:rPr lang="en-US" sz="1200" b="1" u="sng" dirty="0">
                <a:solidFill>
                  <a:srgbClr val="C00000"/>
                </a:solidFill>
                <a:latin typeface="Times New Roman" panose="02020603050405020304" pitchFamily="18" charset="0"/>
                <a:cs typeface="Times New Roman" panose="02020603050405020304" pitchFamily="18" charset="0"/>
              </a:rPr>
              <a:t>Sermon formation </a:t>
            </a:r>
            <a:r>
              <a:rPr lang="en-US" sz="1200" dirty="0">
                <a:latin typeface="Times New Roman" panose="02020603050405020304" pitchFamily="18" charset="0"/>
                <a:cs typeface="Times New Roman" panose="02020603050405020304" pitchFamily="18" charset="0"/>
              </a:rPr>
              <a:t>is </a:t>
            </a:r>
            <a:r>
              <a:rPr lang="en-US" sz="1200" b="1" dirty="0">
                <a:latin typeface="Times New Roman" panose="02020603050405020304" pitchFamily="18" charset="0"/>
                <a:cs typeface="Times New Roman" panose="02020603050405020304" pitchFamily="18" charset="0"/>
              </a:rPr>
              <a:t>how you organize the sermon</a:t>
            </a:r>
            <a:r>
              <a:rPr lang="en-US" sz="1200" dirty="0">
                <a:latin typeface="Times New Roman" panose="02020603050405020304" pitchFamily="18" charset="0"/>
                <a:cs typeface="Times New Roman" panose="02020603050405020304" pitchFamily="18" charset="0"/>
              </a:rPr>
              <a:t>.  This step usually takes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around thirty minutes to complete.  Although it does not take a great amount of</a:t>
            </a:r>
          </a:p>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               time, it does take considerable creativity.  Here is an example of sermon formation: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Sample Sermon</a:t>
            </a:r>
          </a:p>
          <a:p>
            <a:endParaRPr lang="en-US" sz="1400" u="sng" dirty="0">
              <a:latin typeface="Times New Roman" panose="02020603050405020304" pitchFamily="18" charset="0"/>
              <a:cs typeface="Times New Roman" panose="02020603050405020304" pitchFamily="18" charset="0"/>
            </a:endParaRPr>
          </a:p>
          <a:p>
            <a:endParaRPr lang="en-US" sz="1400" u="sng"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Title: His Eye is on the Sparrow</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Big Idea:	                  </a:t>
            </a:r>
            <a:r>
              <a:rPr lang="en-US" sz="1200" i="1" dirty="0">
                <a:latin typeface="Times New Roman" panose="02020603050405020304" pitchFamily="18" charset="0"/>
                <a:cs typeface="Times New Roman" panose="02020603050405020304" pitchFamily="18" charset="0"/>
              </a:rPr>
              <a:t>If God watches over little sparrows, surely, He 		                      watches over us! This truth will build faith!</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Introduction</a:t>
            </a:r>
            <a:r>
              <a:rPr lang="en-US" sz="1200" i="1" dirty="0">
                <a:latin typeface="Times New Roman" panose="02020603050405020304" pitchFamily="18" charset="0"/>
                <a:cs typeface="Times New Roman" panose="02020603050405020304" pitchFamily="18" charset="0"/>
              </a:rPr>
              <a:t>	                     Hold up a sparrow in a cage and share how God</a:t>
            </a:r>
          </a:p>
          <a:p>
            <a:r>
              <a:rPr lang="en-US" sz="1200" i="1" dirty="0">
                <a:latin typeface="Times New Roman" panose="02020603050405020304" pitchFamily="18" charset="0"/>
                <a:cs typeface="Times New Roman" panose="02020603050405020304" pitchFamily="18" charset="0"/>
              </a:rPr>
              <a:t>		                     sees this little bird- amazing! He also sees us!</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Scripture Reading         </a:t>
            </a:r>
            <a:r>
              <a:rPr lang="en-US" sz="1200" i="1" dirty="0">
                <a:latin typeface="Times New Roman" panose="02020603050405020304" pitchFamily="18" charset="0"/>
                <a:cs typeface="Times New Roman" panose="02020603050405020304" pitchFamily="18" charset="0"/>
              </a:rPr>
              <a:t>“Look at the birds. They don't plant or harvest or 		                     store food in barns, for your heavenly Father feeds 		                     them. And aren't you far more valuable to him than 		                     they are” Matthew 6:26</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1. God of the Sparrow   </a:t>
            </a:r>
            <a:r>
              <a:rPr lang="en-US" sz="1200" i="1" dirty="0">
                <a:latin typeface="Times New Roman" panose="02020603050405020304" pitchFamily="18" charset="0"/>
                <a:cs typeface="Times New Roman" panose="02020603050405020304" pitchFamily="18" charset="0"/>
              </a:rPr>
              <a:t>This point develops the truth that God cares for </a:t>
            </a:r>
          </a:p>
          <a:p>
            <a:r>
              <a:rPr lang="en-US" sz="1200" i="1" dirty="0">
                <a:latin typeface="Times New Roman" panose="02020603050405020304" pitchFamily="18" charset="0"/>
                <a:cs typeface="Times New Roman" panose="02020603050405020304" pitchFamily="18" charset="0"/>
              </a:rPr>
              <a:t>		                     all of his creation.  If God knows every sparrow</a:t>
            </a:r>
          </a:p>
          <a:p>
            <a:r>
              <a:rPr lang="en-US" sz="1200" i="1" dirty="0">
                <a:latin typeface="Times New Roman" panose="02020603050405020304" pitchFamily="18" charset="0"/>
                <a:cs typeface="Times New Roman" panose="02020603050405020304" pitchFamily="18" charset="0"/>
              </a:rPr>
              <a:t>		                     in the world, then surely, he knows our needs.   </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2. God of my Needs      </a:t>
            </a:r>
            <a:r>
              <a:rPr lang="en-US" sz="1200" i="1" dirty="0">
                <a:latin typeface="Times New Roman" panose="02020603050405020304" pitchFamily="18" charset="0"/>
                <a:cs typeface="Times New Roman" panose="02020603050405020304" pitchFamily="18" charset="0"/>
              </a:rPr>
              <a:t>This point develops personal faith in believers. 		                     Use illustrations and stories about how faith</a:t>
            </a:r>
          </a:p>
          <a:p>
            <a:r>
              <a:rPr lang="en-US" sz="1200" i="1" dirty="0">
                <a:latin typeface="Times New Roman" panose="02020603050405020304" pitchFamily="18" charset="0"/>
                <a:cs typeface="Times New Roman" panose="02020603050405020304" pitchFamily="18" charset="0"/>
              </a:rPr>
              <a:t>		                     works.  Ask this question: Do we believe that God </a:t>
            </a:r>
          </a:p>
          <a:p>
            <a:r>
              <a:rPr lang="en-US" sz="1200" i="1" dirty="0">
                <a:latin typeface="Times New Roman" panose="02020603050405020304" pitchFamily="18" charset="0"/>
                <a:cs typeface="Times New Roman" panose="02020603050405020304" pitchFamily="18" charset="0"/>
              </a:rPr>
              <a:t>		                     desires to take care of us?  Or are we consumed with 		                     doubt and fear? </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Conclusion	</a:t>
            </a:r>
            <a:r>
              <a:rPr lang="en-US" sz="1200" i="1" dirty="0">
                <a:latin typeface="Times New Roman" panose="02020603050405020304" pitchFamily="18" charset="0"/>
                <a:cs typeface="Times New Roman" panose="02020603050405020304" pitchFamily="18" charset="0"/>
              </a:rPr>
              <a:t>                     How do we respond to his promise that he will take      		                     care of us? What is the condition of our faith?</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Prayer and Altar Call     </a:t>
            </a:r>
            <a:r>
              <a:rPr lang="en-US" sz="1200" i="1" dirty="0">
                <a:latin typeface="Times New Roman" panose="02020603050405020304" pitchFamily="18" charset="0"/>
                <a:cs typeface="Times New Roman" panose="02020603050405020304" pitchFamily="18" charset="0"/>
              </a:rPr>
              <a:t>Invite people to come forward for personal prayer.</a:t>
            </a:r>
            <a:endParaRPr lang="en-US" sz="1400" u="sng" dirty="0">
              <a:latin typeface="Times New Roman" panose="02020603050405020304" pitchFamily="18" charset="0"/>
              <a:cs typeface="Times New Roman" panose="02020603050405020304" pitchFamily="18" charset="0"/>
            </a:endParaRPr>
          </a:p>
          <a:p>
            <a:endParaRPr lang="en-US" sz="1400" u="sng"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19</a:t>
            </a:r>
          </a:p>
        </p:txBody>
      </p:sp>
    </p:spTree>
    <p:extLst>
      <p:ext uri="{BB962C8B-B14F-4D97-AF65-F5344CB8AC3E}">
        <p14:creationId xmlns:p14="http://schemas.microsoft.com/office/powerpoint/2010/main" val="953041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5154" y="822497"/>
            <a:ext cx="6423660" cy="10864513"/>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Building a sermon is like building a house.  The foundation of the house is the big idea.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entire sermon stands on the foundation.  The walls of the house are the main points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the sermon.  The walls hold the house together.  Some sermons may have two major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points while other sermons may have three or more points.  The front door is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introduction to the sermon.  The introduction should be appealing.  Most people will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give the pastor three to five minutes to gain their attention.  If the door is not inviting,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then your guests will not enter your house.  Windows are illustrations that let light into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room.  Illustrations bring perspective to the sermon.  A good sermon will have these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major components.  The </a:t>
            </a:r>
            <a:r>
              <a:rPr lang="en-US" sz="1200" b="1" u="sng" dirty="0">
                <a:solidFill>
                  <a:srgbClr val="C00000"/>
                </a:solidFill>
                <a:latin typeface="Times New Roman" panose="02020603050405020304" pitchFamily="18" charset="0"/>
                <a:cs typeface="Times New Roman" panose="02020603050405020304" pitchFamily="18" charset="0"/>
              </a:rPr>
              <a:t>sermon formation </a:t>
            </a:r>
            <a:r>
              <a:rPr lang="en-US" sz="1200" dirty="0">
                <a:latin typeface="Times New Roman" panose="02020603050405020304" pitchFamily="18" charset="0"/>
                <a:cs typeface="Times New Roman" panose="02020603050405020304" pitchFamily="18" charset="0"/>
              </a:rPr>
              <a:t>step must include the floor (big idea), walls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(sermon points), a front door (introduction) and windows (illustrations).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final step in forming a sermon is deciding on the ending.  </a:t>
            </a:r>
            <a:r>
              <a:rPr lang="en-US" sz="1200" b="1" dirty="0">
                <a:latin typeface="Times New Roman" panose="02020603050405020304" pitchFamily="18" charset="0"/>
                <a:cs typeface="Times New Roman" panose="02020603050405020304" pitchFamily="18" charset="0"/>
              </a:rPr>
              <a:t>What do you want to</a:t>
            </a:r>
          </a:p>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accomplish with this sermon?  What is the intent of your sermon?  </a:t>
            </a:r>
            <a:r>
              <a:rPr lang="en-US" sz="1200" dirty="0">
                <a:latin typeface="Times New Roman" panose="02020603050405020304" pitchFamily="18" charset="0"/>
                <a:cs typeface="Times New Roman" panose="02020603050405020304" pitchFamily="18" charset="0"/>
              </a:rPr>
              <a:t>Different sermons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typically have different endings.  For example, an evangelistic sermon should end with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 invitation to receive Jesus Christ as savior.   If you preach a sermon on fear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ending could include personal ministry for those struggling with fear. </a:t>
            </a:r>
          </a:p>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20</a:t>
            </a:r>
          </a:p>
        </p:txBody>
      </p:sp>
      <p:pic>
        <p:nvPicPr>
          <p:cNvPr id="2050" name="Picture 2" descr="http://bitsandpieces.us/wp-content/uploads/2011/09/imagesconstruction_clipart_hous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758" y="4623740"/>
            <a:ext cx="2055022" cy="17598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17920" y="8433450"/>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20</a:t>
            </a:r>
          </a:p>
        </p:txBody>
      </p:sp>
      <p:cxnSp>
        <p:nvCxnSpPr>
          <p:cNvPr id="8" name="Straight Arrow Connector 7"/>
          <p:cNvCxnSpPr/>
          <p:nvPr/>
        </p:nvCxnSpPr>
        <p:spPr>
          <a:xfrm>
            <a:off x="1705583" y="6342434"/>
            <a:ext cx="82534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337309" y="5680822"/>
            <a:ext cx="1594722" cy="259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050587" y="5272391"/>
            <a:ext cx="1548435" cy="2213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647353" y="5824615"/>
            <a:ext cx="140613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47353" y="6129641"/>
            <a:ext cx="883575" cy="415498"/>
          </a:xfrm>
          <a:prstGeom prst="rect">
            <a:avLst/>
          </a:prstGeom>
          <a:noFill/>
        </p:spPr>
        <p:txBody>
          <a:bodyPr wrap="none" rtlCol="0">
            <a:spAutoFit/>
          </a:bodyPr>
          <a:lstStyle/>
          <a:p>
            <a:r>
              <a:rPr lang="en-US" sz="1050" dirty="0"/>
              <a:t>The Floor</a:t>
            </a:r>
          </a:p>
          <a:p>
            <a:r>
              <a:rPr lang="en-US" sz="1050" dirty="0"/>
              <a:t>The Big Idea</a:t>
            </a:r>
          </a:p>
        </p:txBody>
      </p:sp>
      <p:sp>
        <p:nvSpPr>
          <p:cNvPr id="15" name="TextBox 14"/>
          <p:cNvSpPr txBox="1"/>
          <p:nvPr/>
        </p:nvSpPr>
        <p:spPr>
          <a:xfrm>
            <a:off x="1568265" y="5607747"/>
            <a:ext cx="1099981" cy="415498"/>
          </a:xfrm>
          <a:prstGeom prst="rect">
            <a:avLst/>
          </a:prstGeom>
          <a:noFill/>
        </p:spPr>
        <p:txBody>
          <a:bodyPr wrap="none" rtlCol="0">
            <a:spAutoFit/>
          </a:bodyPr>
          <a:lstStyle/>
          <a:p>
            <a:r>
              <a:rPr lang="en-US" sz="1050" dirty="0"/>
              <a:t>The Front Door</a:t>
            </a:r>
          </a:p>
          <a:p>
            <a:r>
              <a:rPr lang="en-US" sz="1050" dirty="0"/>
              <a:t>The Introduction</a:t>
            </a:r>
          </a:p>
        </p:txBody>
      </p:sp>
      <p:sp>
        <p:nvSpPr>
          <p:cNvPr id="17" name="TextBox 16"/>
          <p:cNvSpPr txBox="1"/>
          <p:nvPr/>
        </p:nvSpPr>
        <p:spPr>
          <a:xfrm rot="551291">
            <a:off x="1004799" y="5172013"/>
            <a:ext cx="1645002" cy="415498"/>
          </a:xfrm>
          <a:prstGeom prst="rect">
            <a:avLst/>
          </a:prstGeom>
          <a:noFill/>
        </p:spPr>
        <p:txBody>
          <a:bodyPr wrap="none" rtlCol="0">
            <a:spAutoFit/>
          </a:bodyPr>
          <a:lstStyle/>
          <a:p>
            <a:r>
              <a:rPr lang="en-US" sz="1050" dirty="0"/>
              <a:t>The Walls</a:t>
            </a:r>
          </a:p>
          <a:p>
            <a:r>
              <a:rPr lang="en-US" sz="1050" dirty="0"/>
              <a:t>Main Points of the Sermon</a:t>
            </a:r>
          </a:p>
        </p:txBody>
      </p:sp>
      <p:sp>
        <p:nvSpPr>
          <p:cNvPr id="19" name="TextBox 18"/>
          <p:cNvSpPr txBox="1"/>
          <p:nvPr/>
        </p:nvSpPr>
        <p:spPr>
          <a:xfrm>
            <a:off x="4735197" y="5486042"/>
            <a:ext cx="1282723" cy="415498"/>
          </a:xfrm>
          <a:prstGeom prst="rect">
            <a:avLst/>
          </a:prstGeom>
          <a:noFill/>
        </p:spPr>
        <p:txBody>
          <a:bodyPr wrap="none" rtlCol="0">
            <a:spAutoFit/>
          </a:bodyPr>
          <a:lstStyle/>
          <a:p>
            <a:r>
              <a:rPr lang="en-US" sz="1050" dirty="0"/>
              <a:t>The Windows</a:t>
            </a:r>
          </a:p>
          <a:p>
            <a:r>
              <a:rPr lang="en-US" sz="1050" dirty="0"/>
              <a:t>Sermon Illustrations</a:t>
            </a:r>
          </a:p>
        </p:txBody>
      </p:sp>
    </p:spTree>
    <p:extLst>
      <p:ext uri="{BB962C8B-B14F-4D97-AF65-F5344CB8AC3E}">
        <p14:creationId xmlns:p14="http://schemas.microsoft.com/office/powerpoint/2010/main" val="2785994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8992" y="912523"/>
            <a:ext cx="5659877" cy="7848302"/>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The final step for preparing a good sermon is the </a:t>
            </a:r>
            <a:r>
              <a:rPr lang="en-US" sz="1200" b="1" u="sng" dirty="0">
                <a:solidFill>
                  <a:srgbClr val="C00000"/>
                </a:solidFill>
                <a:latin typeface="Times New Roman" panose="02020603050405020304" pitchFamily="18" charset="0"/>
                <a:cs typeface="Times New Roman" panose="02020603050405020304" pitchFamily="18" charset="0"/>
              </a:rPr>
              <a:t>sermon presentation</a:t>
            </a:r>
            <a:r>
              <a:rPr lang="en-US" sz="1200" dirty="0">
                <a:latin typeface="Times New Roman" panose="02020603050405020304" pitchFamily="18" charset="0"/>
                <a:cs typeface="Times New Roman" panose="02020603050405020304" pitchFamily="18" charset="0"/>
              </a:rPr>
              <a:t>.  Pray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about the sermon and ask the Holy Spirit to direct you as you get ready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present the sermon.  Invite your elders or deacons to join you thirty minutes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before the service to pray over the service and to pray for you.  Preach according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the theme of the intended message.  Do not shout this sermon on “His Eye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 the Sparrow”.  Instead, you should be sympathetic to those who are suffering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need the assurance that God sees them and loves them. </a:t>
            </a:r>
          </a:p>
          <a:p>
            <a:r>
              <a:rPr lang="en-US" sz="12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r>
              <a:rPr lang="en-US" sz="1400" i="1" dirty="0">
                <a:latin typeface="+mj-lt"/>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It is ok to be slow, and sensitive during this kind of sermon.  At other times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may need to shout and use vivid gestures to illustrate a different type of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sermon.  For example, a sermon on revival should not be preached in a monotone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or lifeless manner. The key to effective preaching is to preach in a manner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faithfully communicates the message that God gave you to preach!  A good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preacher will be flexible and sensitive to the moment, understanding that</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different sermons will require a different delivery</a:t>
            </a:r>
            <a:r>
              <a:rPr lang="en-US" sz="1200" dirty="0">
                <a:latin typeface="Times New Roman" panose="02020603050405020304" pitchFamily="18" charset="0"/>
                <a:cs typeface="Times New Roman" panose="02020603050405020304" pitchFamily="18" charset="0"/>
              </a:rPr>
              <a:t>!  Work on your delivery!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Look in the mirror and watch yourself preach!  Do you have good gestures?  Do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look relaxed and natural?   Do you have a good posture?  Are you well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groomed?  Do you have good voice inflection?  Do you speak clearly?  Watch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other speakers and study their sermon delivery!  Continually work on your delivery!</a:t>
            </a:r>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21</a:t>
            </a:r>
          </a:p>
        </p:txBody>
      </p:sp>
      <p:sp>
        <p:nvSpPr>
          <p:cNvPr id="2" name="Rectangle 1"/>
          <p:cNvSpPr/>
          <p:nvPr/>
        </p:nvSpPr>
        <p:spPr>
          <a:xfrm>
            <a:off x="1036320" y="3598605"/>
            <a:ext cx="4899660" cy="307777"/>
          </a:xfrm>
          <a:prstGeom prst="rect">
            <a:avLst/>
          </a:prstGeom>
          <a:solidFill>
            <a:schemeClr val="bg1">
              <a:lumMod val="95000"/>
            </a:schemeClr>
          </a:solidFill>
          <a:ln>
            <a:solidFill>
              <a:schemeClr val="tx1">
                <a:lumMod val="50000"/>
                <a:lumOff val="50000"/>
              </a:schemeClr>
            </a:solidFill>
          </a:ln>
        </p:spPr>
        <p:txBody>
          <a:bodyPr wrap="square">
            <a:spAutoFit/>
          </a:bodyPr>
          <a:lstStyle/>
          <a:p>
            <a:r>
              <a:rPr lang="en-US" sz="1400" b="1" i="1" dirty="0">
                <a:solidFill>
                  <a:schemeClr val="accent2">
                    <a:lumMod val="75000"/>
                  </a:schemeClr>
                </a:solidFill>
                <a:cs typeface="Times New Roman" panose="02020603050405020304" pitchFamily="18" charset="0"/>
              </a:rPr>
              <a:t> </a:t>
            </a:r>
            <a:r>
              <a:rPr lang="en-US" sz="1400" b="1" i="1" dirty="0">
                <a:solidFill>
                  <a:schemeClr val="accent2">
                    <a:lumMod val="75000"/>
                  </a:schemeClr>
                </a:solidFill>
                <a:latin typeface="Times New Roman" panose="02020603050405020304" pitchFamily="18" charset="0"/>
                <a:cs typeface="Times New Roman" panose="02020603050405020304" pitchFamily="18" charset="0"/>
              </a:rPr>
              <a:t>Your goal is to have people encounter Jesus through the Word.</a:t>
            </a:r>
            <a:endParaRPr lang="en-US" sz="1200"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583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8738" y="554143"/>
            <a:ext cx="5510163" cy="8248412"/>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It is very important that you also adjust your delivery to the size of your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congregation.  If you have a congregation of ten people, your delivery should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 more personal and natural.  You should not shout at ten people during your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entire sermon.  Many pastors think that loud preaching is anointed.  In reality,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loud preaching to a small group can be annoying!</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However, if you are preaching to a large group of one hundred people, you should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adjust your delivery accordingly.  If you preach in a monotone lifeless manner you</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will not connect with the larger group.  I have preached to groups of ten and to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groups of thousands.  I have learned to adjust my delivery to meet the needs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different congregational sizes.  Here is a guide for adjusting sermon deliveries: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400" dirty="0">
                <a:solidFill>
                  <a:srgbClr val="C00000"/>
                </a:solidFill>
                <a:latin typeface="Times New Roman" panose="02020603050405020304" pitchFamily="18" charset="0"/>
                <a:cs typeface="Times New Roman" panose="02020603050405020304" pitchFamily="18" charset="0"/>
              </a:rPr>
              <a:t>It will take a lifetime to become an outstanding speaker!  Do not give up!  </a:t>
            </a:r>
          </a:p>
        </p:txBody>
      </p:sp>
      <p:sp>
        <p:nvSpPr>
          <p:cNvPr id="2" name="TextBox 1"/>
          <p:cNvSpPr txBox="1"/>
          <p:nvPr/>
        </p:nvSpPr>
        <p:spPr>
          <a:xfrm>
            <a:off x="831024" y="6262977"/>
            <a:ext cx="5481617" cy="338554"/>
          </a:xfrm>
          <a:prstGeom prst="rect">
            <a:avLst/>
          </a:prstGeom>
          <a:solidFill>
            <a:schemeClr val="accent6">
              <a:lumMod val="75000"/>
            </a:schemeClr>
          </a:solidFill>
          <a:ln>
            <a:solidFill>
              <a:schemeClr val="accent6">
                <a:lumMod val="75000"/>
              </a:schemeClr>
            </a:solidFill>
          </a:ln>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    Preaching to small groups               Preaching to large groups</a:t>
            </a:r>
          </a:p>
        </p:txBody>
      </p:sp>
      <p:sp>
        <p:nvSpPr>
          <p:cNvPr id="6" name="Rectangle 5"/>
          <p:cNvSpPr/>
          <p:nvPr/>
        </p:nvSpPr>
        <p:spPr>
          <a:xfrm>
            <a:off x="6016767" y="8433223"/>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22</a:t>
            </a:r>
          </a:p>
        </p:txBody>
      </p:sp>
      <p:pic>
        <p:nvPicPr>
          <p:cNvPr id="1026" name="Picture 2" descr="http://3.bp.blogspot.com/-EefkQ6070ho/TyDmW8L4AYI/AAAAAAAACaM/pOQyqA25-oo/s1600/angry+preacher.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2445" y="2411136"/>
            <a:ext cx="2293109" cy="1703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ec.l.thumbs.canstockphoto.com/canstock8617707.jpg"/>
          <p:cNvPicPr>
            <a:picLocks noChangeAspect="1" noChangeArrowheads="1"/>
          </p:cNvPicPr>
          <p:nvPr/>
        </p:nvPicPr>
        <p:blipFill rotWithShape="1">
          <a:blip r:embed="rId3">
            <a:extLst>
              <a:ext uri="{28A0092B-C50C-407E-A947-70E740481C1C}">
                <a14:useLocalDpi xmlns:a14="http://schemas.microsoft.com/office/drawing/2010/main" val="0"/>
              </a:ext>
            </a:extLst>
          </a:blip>
          <a:srcRect t="7184" b="23196"/>
          <a:stretch/>
        </p:blipFill>
        <p:spPr bwMode="auto">
          <a:xfrm flipH="1">
            <a:off x="3330795" y="6693725"/>
            <a:ext cx="1484797" cy="13844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clipartpal.com/_thumbs/016/minister_t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284" y="6693725"/>
            <a:ext cx="1069555" cy="14317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74663" y="6878112"/>
            <a:ext cx="1773242" cy="1015663"/>
          </a:xfrm>
          <a:prstGeom prst="rect">
            <a:avLst/>
          </a:prstGeom>
          <a:noFill/>
        </p:spPr>
        <p:txBody>
          <a:bodyPr wrap="none" rtlCol="0">
            <a:spAutoFit/>
          </a:bodyPr>
          <a:lstStyle/>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Vivid gestures</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Passionate</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Broad eye contact</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Strong voice inflection</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Declaring</a:t>
            </a:r>
          </a:p>
        </p:txBody>
      </p:sp>
      <p:sp>
        <p:nvSpPr>
          <p:cNvPr id="10" name="TextBox 9"/>
          <p:cNvSpPr txBox="1"/>
          <p:nvPr/>
        </p:nvSpPr>
        <p:spPr>
          <a:xfrm>
            <a:off x="1952274" y="6878113"/>
            <a:ext cx="1731564" cy="1015663"/>
          </a:xfrm>
          <a:prstGeom prst="rect">
            <a:avLst/>
          </a:prstGeom>
          <a:noFill/>
        </p:spPr>
        <p:txBody>
          <a:bodyPr wrap="none" rtlCol="0">
            <a:spAutoFit/>
          </a:bodyPr>
          <a:lstStyle/>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Natural gestures</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Relaxed and personal</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Individual eye contact</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Mild voice inflection</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Sharing</a:t>
            </a:r>
          </a:p>
        </p:txBody>
      </p:sp>
    </p:spTree>
    <p:extLst>
      <p:ext uri="{BB962C8B-B14F-4D97-AF65-F5344CB8AC3E}">
        <p14:creationId xmlns:p14="http://schemas.microsoft.com/office/powerpoint/2010/main" val="4226097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4998" y="587812"/>
            <a:ext cx="5995116" cy="8556188"/>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a:latin typeface="BODONI 72 OLDSTYLE BOOK" pitchFamily="2" charset="0"/>
                <a:cs typeface="Times New Roman" panose="02020603050405020304" pitchFamily="18" charset="0"/>
              </a:rPr>
              <a:t>TABLE OF CONTENTS</a:t>
            </a:r>
            <a:endParaRPr lang="en-US" sz="1400" b="1" dirty="0">
              <a:latin typeface="BODONI 72 OLDSTYLE BOOK" pitchFamily="2" charset="0"/>
              <a:cs typeface="Times New Roman" panose="02020603050405020304" pitchFamily="18" charset="0"/>
            </a:endParaRPr>
          </a:p>
          <a:p>
            <a:pPr algn="ctr"/>
            <a:endParaRPr lang="en-US" sz="1400" b="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INTRODUCTION			i</a:t>
            </a:r>
          </a:p>
          <a:p>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PART ONE: THE </a:t>
            </a:r>
            <a:r>
              <a:rPr lang="en-US" sz="1600" b="1" i="1" dirty="0">
                <a:solidFill>
                  <a:srgbClr val="FF0000"/>
                </a:solidFill>
                <a:latin typeface="Times New Roman" panose="02020603050405020304" pitchFamily="18" charset="0"/>
                <a:cs typeface="Times New Roman" panose="02020603050405020304" pitchFamily="18" charset="0"/>
              </a:rPr>
              <a:t>CALLING</a:t>
            </a:r>
            <a:r>
              <a:rPr lang="en-US" sz="1600" b="1" i="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OF THE PASTOR</a:t>
            </a:r>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CHAPTER 1: THE CALL TO PASTOR		1</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PART TWO: THE </a:t>
            </a:r>
            <a:r>
              <a:rPr lang="en-US" sz="1600" b="1" i="1" dirty="0">
                <a:solidFill>
                  <a:srgbClr val="FF0000"/>
                </a:solidFill>
                <a:latin typeface="Times New Roman" panose="02020603050405020304" pitchFamily="18" charset="0"/>
                <a:cs typeface="Times New Roman" panose="02020603050405020304" pitchFamily="18" charset="0"/>
              </a:rPr>
              <a:t>COMPETENCY</a:t>
            </a:r>
            <a:r>
              <a:rPr lang="en-US" sz="1200" b="1" i="1" dirty="0">
                <a:solidFill>
                  <a:srgbClr val="FF0000"/>
                </a:solidFill>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OF THE PASTOR</a:t>
            </a:r>
          </a:p>
          <a:p>
            <a:endParaRPr lang="en-US" sz="1200" b="1"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CHAPTER 2: RESPONSIBILITIES OF THE PASTOR	15</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PART THREE: THE </a:t>
            </a:r>
            <a:r>
              <a:rPr lang="en-US" sz="1600" b="1" i="1" dirty="0">
                <a:solidFill>
                  <a:srgbClr val="FF0000"/>
                </a:solidFill>
                <a:latin typeface="Times New Roman" panose="02020603050405020304" pitchFamily="18" charset="0"/>
                <a:cs typeface="Times New Roman" panose="02020603050405020304" pitchFamily="18" charset="0"/>
              </a:rPr>
              <a:t>CHARACTER</a:t>
            </a:r>
            <a:r>
              <a:rPr lang="en-US" sz="1200" b="1" i="1" dirty="0">
                <a:latin typeface="Times New Roman" panose="02020603050405020304" pitchFamily="18" charset="0"/>
                <a:cs typeface="Times New Roman" panose="02020603050405020304" pitchFamily="18" charset="0"/>
              </a:rPr>
              <a:t> OF THE PASTOR</a:t>
            </a:r>
          </a:p>
          <a:p>
            <a:endParaRPr lang="en-US" sz="1200" b="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CHAPTER 3: THE INTEGRITY OF THE PASTOR	79</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CHAPTER 4: PERSONAL FELLOWSHIP WITH GOD	86</a:t>
            </a:r>
          </a:p>
          <a:p>
            <a:br>
              <a:rPr lang="en-US" sz="1200" i="1" dirty="0">
                <a:latin typeface="Times New Roman" panose="02020603050405020304" pitchFamily="18" charset="0"/>
                <a:cs typeface="Times New Roman" panose="02020603050405020304" pitchFamily="18" charset="0"/>
              </a:rPr>
            </a:br>
            <a:br>
              <a:rPr lang="en-US" sz="1200" i="1" dirty="0">
                <a:latin typeface="Times New Roman" panose="02020603050405020304" pitchFamily="18" charset="0"/>
                <a:cs typeface="Times New Roman" panose="02020603050405020304" pitchFamily="18" charset="0"/>
              </a:rPr>
            </a:br>
            <a:r>
              <a:rPr lang="en-US" sz="1200" b="1" i="1" dirty="0">
                <a:latin typeface="Times New Roman" panose="02020603050405020304" pitchFamily="18" charset="0"/>
                <a:cs typeface="Times New Roman" panose="02020603050405020304" pitchFamily="18" charset="0"/>
              </a:rPr>
              <a:t>PART FOUR: THE </a:t>
            </a:r>
            <a:r>
              <a:rPr lang="en-US" sz="1600" b="1" i="1" dirty="0">
                <a:solidFill>
                  <a:srgbClr val="FF0000"/>
                </a:solidFill>
                <a:latin typeface="Times New Roman" panose="02020603050405020304" pitchFamily="18" charset="0"/>
                <a:cs typeface="Times New Roman" panose="02020603050405020304" pitchFamily="18" charset="0"/>
              </a:rPr>
              <a:t>CHALLENGES</a:t>
            </a:r>
            <a:r>
              <a:rPr lang="en-US" sz="1200" b="1" i="1" dirty="0">
                <a:latin typeface="Times New Roman" panose="02020603050405020304" pitchFamily="18" charset="0"/>
                <a:cs typeface="Times New Roman" panose="02020603050405020304" pitchFamily="18" charset="0"/>
              </a:rPr>
              <a:t> OF THE PASTOR</a:t>
            </a:r>
          </a:p>
          <a:p>
            <a:endParaRPr lang="en-US" sz="1200"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CHAPTER 5: EXTERNAL CHALLENGES 	89</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CHAPTER 6: INTERNAL CHALLENGES 		99</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CHAPTER 7: 	THE 7 CHURCHES JESUS INSPECTED	116</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CHAPTER 8: CONCLUSION		120</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BIBLIOGRAPHY			121</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375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9735" y="883920"/>
            <a:ext cx="6200302" cy="7909858"/>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5. Prayer</a:t>
            </a:r>
          </a:p>
          <a:p>
            <a:endParaRPr lang="en-US"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said, “My house shall be called a house of prayer”.    Prayer is often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minimized in ministry because we can rely on our own skills, technology, and routines.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When I first began ministry, </a:t>
            </a:r>
            <a:r>
              <a:rPr lang="en-US" sz="1200" b="1" dirty="0">
                <a:latin typeface="Times New Roman" panose="02020603050405020304" pitchFamily="18" charset="0"/>
                <a:cs typeface="Times New Roman" panose="02020603050405020304" pitchFamily="18" charset="0"/>
              </a:rPr>
              <a:t>I worked hard and prayed little</a:t>
            </a:r>
            <a:r>
              <a:rPr lang="en-US" sz="1200" dirty="0">
                <a:latin typeface="Times New Roman" panose="02020603050405020304" pitchFamily="18" charset="0"/>
                <a:cs typeface="Times New Roman" panose="02020603050405020304" pitchFamily="18" charset="0"/>
              </a:rPr>
              <a:t>.  Eventually I learned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about the necessity of prayer. </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pastor needs to spend time alone with the Lord in prayer.  The Lord will meet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with you and give you his heart for the Church.  Remember, the busy schedule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ministry will attempt to minimize your time in prayer.  Pastors must be very careful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guard their time in prayer and to make prayer a priority in their church!</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___________________</a:t>
            </a:r>
          </a:p>
          <a:p>
            <a:r>
              <a:rPr lang="en-US" sz="1200" dirty="0">
                <a:latin typeface="Times New Roman" panose="02020603050405020304" pitchFamily="18" charset="0"/>
                <a:cs typeface="Times New Roman" panose="02020603050405020304" pitchFamily="18" charset="0"/>
              </a:rPr>
              <a:t>14.   Matthew 21:13</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23</a:t>
            </a:r>
          </a:p>
        </p:txBody>
      </p:sp>
      <p:sp>
        <p:nvSpPr>
          <p:cNvPr id="3" name="TextBox 2"/>
          <p:cNvSpPr txBox="1"/>
          <p:nvPr/>
        </p:nvSpPr>
        <p:spPr>
          <a:xfrm>
            <a:off x="4411294" y="1512484"/>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14</a:t>
            </a:r>
          </a:p>
        </p:txBody>
      </p:sp>
      <p:sp>
        <p:nvSpPr>
          <p:cNvPr id="2" name="Rectangle 1"/>
          <p:cNvSpPr/>
          <p:nvPr/>
        </p:nvSpPr>
        <p:spPr>
          <a:xfrm>
            <a:off x="975500" y="3405086"/>
            <a:ext cx="5230076" cy="2554545"/>
          </a:xfrm>
          <a:prstGeom prst="rect">
            <a:avLst/>
          </a:prstGeom>
          <a:solidFill>
            <a:schemeClr val="accent4">
              <a:lumMod val="20000"/>
              <a:lumOff val="80000"/>
            </a:schemeClr>
          </a:solidFill>
          <a:ln>
            <a:solidFill>
              <a:schemeClr val="tx1"/>
            </a:solidFill>
          </a:ln>
        </p:spPr>
        <p:txBody>
          <a:bodyPr wrap="square">
            <a:spAutoFit/>
          </a:bodyPr>
          <a:lstStyle/>
          <a:p>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Dr. A.C. Dickson wrote this about prayer; </a:t>
            </a:r>
          </a:p>
          <a:p>
            <a:endParaRPr lang="en-US" sz="1400" b="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“When we depend upon organization, we get what organization can do, and that </a:t>
            </a:r>
          </a:p>
          <a:p>
            <a:r>
              <a:rPr lang="en-US" sz="1200" dirty="0">
                <a:latin typeface="Times New Roman" panose="02020603050405020304" pitchFamily="18" charset="0"/>
                <a:cs typeface="Times New Roman" panose="02020603050405020304" pitchFamily="18" charset="0"/>
              </a:rPr>
              <a:t>is </a:t>
            </a:r>
            <a:r>
              <a:rPr lang="en-US" sz="1200" b="1" dirty="0">
                <a:latin typeface="Times New Roman" panose="02020603050405020304" pitchFamily="18" charset="0"/>
                <a:cs typeface="Times New Roman" panose="02020603050405020304" pitchFamily="18" charset="0"/>
              </a:rPr>
              <a:t>something</a:t>
            </a:r>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When we depend upon money, we get what money can do, and that </a:t>
            </a:r>
          </a:p>
          <a:p>
            <a:r>
              <a:rPr lang="en-US" sz="1200" dirty="0">
                <a:latin typeface="Times New Roman" panose="02020603050405020304" pitchFamily="18" charset="0"/>
                <a:cs typeface="Times New Roman" panose="02020603050405020304" pitchFamily="18" charset="0"/>
              </a:rPr>
              <a:t>is </a:t>
            </a:r>
            <a:r>
              <a:rPr lang="en-US" sz="1200" b="1" dirty="0">
                <a:latin typeface="Times New Roman" panose="02020603050405020304" pitchFamily="18" charset="0"/>
                <a:cs typeface="Times New Roman" panose="02020603050405020304" pitchFamily="18" charset="0"/>
              </a:rPr>
              <a:t>something</a:t>
            </a:r>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When we depend upon ministry, we get what ministry can do, and that</a:t>
            </a:r>
          </a:p>
          <a:p>
            <a:r>
              <a:rPr lang="en-US" sz="1200" dirty="0">
                <a:latin typeface="Times New Roman" panose="02020603050405020304" pitchFamily="18" charset="0"/>
                <a:cs typeface="Times New Roman" panose="02020603050405020304" pitchFamily="18" charset="0"/>
              </a:rPr>
              <a:t>is </a:t>
            </a:r>
            <a:r>
              <a:rPr lang="en-US" sz="1200" b="1" dirty="0">
                <a:latin typeface="Times New Roman" panose="02020603050405020304" pitchFamily="18" charset="0"/>
                <a:cs typeface="Times New Roman" panose="02020603050405020304" pitchFamily="18" charset="0"/>
              </a:rPr>
              <a:t>something</a:t>
            </a:r>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But then he said, “When we depend upon prayer, we get what God can do and that is </a:t>
            </a:r>
            <a:r>
              <a:rPr lang="en-US" sz="1200" b="1" dirty="0">
                <a:latin typeface="Times New Roman" panose="02020603050405020304" pitchFamily="18" charset="0"/>
                <a:cs typeface="Times New Roman" panose="02020603050405020304" pitchFamily="18" charset="0"/>
              </a:rPr>
              <a:t>everything</a:t>
            </a:r>
            <a:r>
              <a:rPr lang="en-US" sz="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5247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8814" y="125281"/>
            <a:ext cx="5913067" cy="8433078"/>
          </a:xfrm>
          <a:prstGeom prst="rect">
            <a:avLst/>
          </a:prstGeom>
        </p:spPr>
        <p:txBody>
          <a:bodyPr wrap="square">
            <a:spAutoFit/>
          </a:bodyPr>
          <a:lstStyle/>
          <a:p>
            <a:r>
              <a:rPr lang="en-US" sz="1200" dirty="0"/>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From the beginning of the Bible to its conclusion, we see absolute evidence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that God answers prayer.  Things that we think are impossible, God does when we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come to Him in prayer.</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i="1" dirty="0">
                <a:solidFill>
                  <a:srgbClr val="C00000"/>
                </a:solidFill>
                <a:latin typeface="Times New Roman" panose="02020603050405020304" pitchFamily="18" charset="0"/>
                <a:cs typeface="Times New Roman" panose="02020603050405020304" pitchFamily="18" charset="0"/>
              </a:rPr>
              <a:t>Prayer opened the Red Sea.</a:t>
            </a:r>
          </a:p>
          <a:p>
            <a:r>
              <a:rPr lang="en-US" sz="1400" i="1" dirty="0">
                <a:solidFill>
                  <a:srgbClr val="C00000"/>
                </a:solidFill>
                <a:latin typeface="Times New Roman" panose="02020603050405020304" pitchFamily="18" charset="0"/>
                <a:cs typeface="Times New Roman" panose="02020603050405020304" pitchFamily="18" charset="0"/>
              </a:rPr>
              <a:t>	           Prayer brought manna from heaven.</a:t>
            </a:r>
          </a:p>
          <a:p>
            <a:r>
              <a:rPr lang="en-US" sz="1400" i="1" dirty="0">
                <a:solidFill>
                  <a:srgbClr val="C00000"/>
                </a:solidFill>
                <a:latin typeface="Times New Roman" panose="02020603050405020304" pitchFamily="18" charset="0"/>
                <a:cs typeface="Times New Roman" panose="02020603050405020304" pitchFamily="18" charset="0"/>
              </a:rPr>
              <a:t>	           Prayer made the sun stand still.</a:t>
            </a:r>
          </a:p>
          <a:p>
            <a:r>
              <a:rPr lang="en-US" sz="1400" i="1" dirty="0">
                <a:solidFill>
                  <a:srgbClr val="C00000"/>
                </a:solidFill>
                <a:latin typeface="Times New Roman" panose="02020603050405020304" pitchFamily="18" charset="0"/>
                <a:cs typeface="Times New Roman" panose="02020603050405020304" pitchFamily="18" charset="0"/>
              </a:rPr>
              <a:t>	           Prayer brought fire from heaven.</a:t>
            </a:r>
          </a:p>
          <a:p>
            <a:r>
              <a:rPr lang="en-US" sz="1400" i="1" dirty="0">
                <a:solidFill>
                  <a:srgbClr val="C00000"/>
                </a:solidFill>
                <a:latin typeface="Times New Roman" panose="02020603050405020304" pitchFamily="18" charset="0"/>
                <a:cs typeface="Times New Roman" panose="02020603050405020304" pitchFamily="18" charset="0"/>
              </a:rPr>
              <a:t>	           Prayer defeated superior armies.</a:t>
            </a:r>
          </a:p>
          <a:p>
            <a:r>
              <a:rPr lang="en-US" sz="1400" i="1" dirty="0">
                <a:solidFill>
                  <a:srgbClr val="C00000"/>
                </a:solidFill>
                <a:latin typeface="Times New Roman" panose="02020603050405020304" pitchFamily="18" charset="0"/>
                <a:cs typeface="Times New Roman" panose="02020603050405020304" pitchFamily="18" charset="0"/>
              </a:rPr>
              <a:t>	           Prayer healed all manners of sickness.</a:t>
            </a:r>
          </a:p>
          <a:p>
            <a:r>
              <a:rPr lang="en-US" sz="1400" i="1" dirty="0">
                <a:solidFill>
                  <a:srgbClr val="C00000"/>
                </a:solidFill>
                <a:latin typeface="Times New Roman" panose="02020603050405020304" pitchFamily="18" charset="0"/>
                <a:cs typeface="Times New Roman" panose="02020603050405020304" pitchFamily="18" charset="0"/>
              </a:rPr>
              <a:t>	           Prayer cast out demons.</a:t>
            </a:r>
          </a:p>
          <a:p>
            <a:r>
              <a:rPr lang="en-US" sz="1400" i="1" dirty="0">
                <a:solidFill>
                  <a:srgbClr val="C00000"/>
                </a:solidFill>
                <a:latin typeface="Times New Roman" panose="02020603050405020304" pitchFamily="18" charset="0"/>
                <a:cs typeface="Times New Roman" panose="02020603050405020304" pitchFamily="18" charset="0"/>
              </a:rPr>
              <a:t>	           Prayer provided money and provision.</a:t>
            </a:r>
          </a:p>
          <a:p>
            <a:r>
              <a:rPr lang="en-US" sz="1400" i="1" dirty="0">
                <a:solidFill>
                  <a:srgbClr val="C00000"/>
                </a:solidFill>
                <a:latin typeface="Times New Roman" panose="02020603050405020304" pitchFamily="18" charset="0"/>
                <a:cs typeface="Times New Roman" panose="02020603050405020304" pitchFamily="18" charset="0"/>
              </a:rPr>
              <a:t>	           Prayer protected the innocent.</a:t>
            </a:r>
          </a:p>
          <a:p>
            <a:r>
              <a:rPr lang="en-US" sz="1400" i="1" dirty="0">
                <a:solidFill>
                  <a:srgbClr val="C00000"/>
                </a:solidFill>
                <a:latin typeface="Times New Roman" panose="02020603050405020304" pitchFamily="18" charset="0"/>
                <a:cs typeface="Times New Roman" panose="02020603050405020304" pitchFamily="18" charset="0"/>
              </a:rPr>
              <a:t>	           Prayer revealed the presence of God.</a:t>
            </a:r>
          </a:p>
          <a:p>
            <a:r>
              <a:rPr lang="en-US" sz="1400" i="1" dirty="0">
                <a:solidFill>
                  <a:srgbClr val="C00000"/>
                </a:solidFill>
                <a:latin typeface="Times New Roman" panose="02020603050405020304" pitchFamily="18" charset="0"/>
                <a:cs typeface="Times New Roman" panose="02020603050405020304" pitchFamily="18" charset="0"/>
              </a:rPr>
              <a:t>	           Prayer raised the dead.</a:t>
            </a:r>
          </a:p>
          <a:p>
            <a:endParaRPr lang="en-US" sz="1400" i="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Since these historical facts confirm the power of prayer, shouldn’t we bend our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knees and once again invite God into our circumstances through prayer?  So, why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don’t we pray if we know that there is power in prayer?  Why are prayer services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the least attended ministry event in many churches?  Here are a few quotes that help</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capture the current sentiment toward prayer:</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The tragedy of our day is not unanswered prayer, but unoffered prayer”</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“Most people talk more about their problems that praying for them”</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“More is said about prayer and less done than any other subject in the Bible”</a:t>
            </a:r>
          </a:p>
          <a:p>
            <a:endParaRPr lang="en-US" sz="1200" i="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2" name="Rectangle 1"/>
          <p:cNvSpPr/>
          <p:nvPr/>
        </p:nvSpPr>
        <p:spPr>
          <a:xfrm>
            <a:off x="5821297" y="8331648"/>
            <a:ext cx="511679"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24</a:t>
            </a:r>
            <a:endParaRPr lang="en-US" sz="1050" dirty="0"/>
          </a:p>
        </p:txBody>
      </p:sp>
    </p:spTree>
    <p:extLst>
      <p:ext uri="{BB962C8B-B14F-4D97-AF65-F5344CB8AC3E}">
        <p14:creationId xmlns:p14="http://schemas.microsoft.com/office/powerpoint/2010/main" val="3589805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7995" y="748957"/>
            <a:ext cx="6200302" cy="818685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Prayer Events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The pastor should include prayer in the entire life of the church. Here are some</a:t>
            </a:r>
          </a:p>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             great ways to include prayer during your church events.</a:t>
            </a:r>
          </a:p>
          <a:p>
            <a:endParaRPr lang="en-US" sz="16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  Wednesday evening prayer service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2.  Special days designated for prayer and fasting</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 New year’s eve prayer meeting</a:t>
            </a:r>
          </a:p>
          <a:p>
            <a:r>
              <a:rPr lang="en-US" sz="1200" dirty="0">
                <a:latin typeface="Times New Roman" panose="02020603050405020304" pitchFamily="18" charset="0"/>
                <a:cs typeface="Times New Roman" panose="02020603050405020304" pitchFamily="18" charset="0"/>
              </a:rPr>
              <a:t>	               b. Prayer service for the persecuted church</a:t>
            </a:r>
          </a:p>
          <a:p>
            <a:r>
              <a:rPr lang="en-US" sz="1200" dirty="0">
                <a:latin typeface="Times New Roman" panose="02020603050405020304" pitchFamily="18" charset="0"/>
                <a:cs typeface="Times New Roman" panose="02020603050405020304" pitchFamily="18" charset="0"/>
              </a:rPr>
              <a:t>	               c. Prayer service for the peace of Jerusalem</a:t>
            </a:r>
          </a:p>
          <a:p>
            <a:r>
              <a:rPr lang="en-US" sz="1200" dirty="0">
                <a:latin typeface="Times New Roman" panose="02020603050405020304" pitchFamily="18" charset="0"/>
                <a:cs typeface="Times New Roman" panose="02020603050405020304" pitchFamily="18" charset="0"/>
              </a:rPr>
              <a:t>	               d. National day of prayer service</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3.  Prayer for the sick- </a:t>
            </a:r>
            <a:r>
              <a:rPr lang="en-US" sz="1200" i="1" dirty="0">
                <a:latin typeface="Times New Roman" panose="02020603050405020304" pitchFamily="18" charset="0"/>
                <a:cs typeface="Times New Roman" panose="02020603050405020304" pitchFamily="18" charset="0"/>
              </a:rPr>
              <a:t>Have a special time of prayer for the sick</a:t>
            </a:r>
            <a:endParaRPr lang="en-US" sz="1400" i="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4.  Prayer for a new baby- </a:t>
            </a:r>
            <a:r>
              <a:rPr lang="en-US" sz="1200" i="1" dirty="0">
                <a:latin typeface="Times New Roman" panose="02020603050405020304" pitchFamily="18" charset="0"/>
                <a:cs typeface="Times New Roman" panose="02020603050405020304" pitchFamily="18" charset="0"/>
              </a:rPr>
              <a:t>Prayer during baby dedications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5.  Prayer for a new home- </a:t>
            </a:r>
            <a:r>
              <a:rPr lang="en-US" sz="1200" i="1" dirty="0">
                <a:latin typeface="Times New Roman" panose="02020603050405020304" pitchFamily="18" charset="0"/>
                <a:cs typeface="Times New Roman" panose="02020603050405020304" pitchFamily="18" charset="0"/>
              </a:rPr>
              <a:t>Prayer blessings over a new home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6.  Prayer for missions- </a:t>
            </a:r>
            <a:r>
              <a:rPr lang="en-US" sz="1200" i="1" dirty="0">
                <a:latin typeface="Times New Roman" panose="02020603050405020304" pitchFamily="18" charset="0"/>
                <a:cs typeface="Times New Roman" panose="02020603050405020304" pitchFamily="18" charset="0"/>
              </a:rPr>
              <a:t>Special times of prayer for missionaries</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7.  Prayer for graduates- </a:t>
            </a:r>
            <a:r>
              <a:rPr lang="en-US" sz="1200" i="1" dirty="0">
                <a:latin typeface="Times New Roman" panose="02020603050405020304" pitchFamily="18" charset="0"/>
                <a:cs typeface="Times New Roman" panose="02020603050405020304" pitchFamily="18" charset="0"/>
              </a:rPr>
              <a:t>Prayer blessing over graduates</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8.  Prayer for the needs of the saints- </a:t>
            </a:r>
            <a:r>
              <a:rPr lang="en-US" sz="1200" i="1" dirty="0">
                <a:latin typeface="Times New Roman" panose="02020603050405020304" pitchFamily="18" charset="0"/>
                <a:cs typeface="Times New Roman" panose="02020603050405020304" pitchFamily="18" charset="0"/>
              </a:rPr>
              <a:t>Prayer at the altar</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9.  Prayer for God’s will &amp; wisdom-  </a:t>
            </a:r>
            <a:r>
              <a:rPr lang="en-US" sz="1200" i="1" dirty="0">
                <a:latin typeface="Times New Roman" panose="02020603050405020304" pitchFamily="18" charset="0"/>
                <a:cs typeface="Times New Roman" panose="02020603050405020304" pitchFamily="18" charset="0"/>
              </a:rPr>
              <a:t>Prayer in counseling sessions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10. Prayer encouragement- </a:t>
            </a:r>
            <a:r>
              <a:rPr lang="en-US" sz="1200" i="1" dirty="0">
                <a:latin typeface="Times New Roman" panose="02020603050405020304" pitchFamily="18" charset="0"/>
                <a:cs typeface="Times New Roman" panose="02020603050405020304" pitchFamily="18" charset="0"/>
              </a:rPr>
              <a:t>Personal prayer for the discouraged</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These are just a few kinds of </a:t>
            </a:r>
            <a:r>
              <a:rPr lang="en-US" sz="1200" b="1" dirty="0">
                <a:latin typeface="Times New Roman" panose="02020603050405020304" pitchFamily="18" charset="0"/>
                <a:cs typeface="Times New Roman" panose="02020603050405020304" pitchFamily="18" charset="0"/>
              </a:rPr>
              <a:t>prayer events </a:t>
            </a:r>
            <a:r>
              <a:rPr lang="en-US" sz="1200" dirty="0">
                <a:latin typeface="Times New Roman" panose="02020603050405020304" pitchFamily="18" charset="0"/>
                <a:cs typeface="Times New Roman" panose="02020603050405020304" pitchFamily="18" charset="0"/>
              </a:rPr>
              <a:t>led by a pastor in ministry.</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869828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8845" y="650010"/>
            <a:ext cx="6200302" cy="8556188"/>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Prayer Types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When I first started ministry, I only knew of one type of prayer.  I prayed petition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prayers for people but did not know how to intercede, pray warfare prayers 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pray prayers of repentance.   As I began to serve as a new pastor, I was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exposed to a rich variety of prayer.  I was amazed at the anointed prayer offered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by godly saints.  Very often I felt inadequate around seasoned intercessors.  For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several years I struggled in developing my prayer life until a familiar scripture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revealed the beauty of prayer.  One day as I was reading the Lord’s prayer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Holy Spirit spoke to me and said,  “This is not a religious prayer to be mindlessly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repeated, but is instead a model for prayer.”  I stopped reading and began to reflect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 what the Holy Spirit said.  Then I saw it.  The disciples asked Jesus </a:t>
            </a:r>
            <a:r>
              <a:rPr lang="en-US" sz="1200" b="1" dirty="0">
                <a:latin typeface="Times New Roman" panose="02020603050405020304" pitchFamily="18" charset="0"/>
                <a:cs typeface="Times New Roman" panose="02020603050405020304" pitchFamily="18" charset="0"/>
              </a:rPr>
              <a:t>how to pray</a:t>
            </a:r>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response Jesus said, this is </a:t>
            </a:r>
            <a:r>
              <a:rPr lang="en-US" sz="1200" b="1" u="sng" dirty="0">
                <a:solidFill>
                  <a:srgbClr val="C00000"/>
                </a:solidFill>
                <a:latin typeface="Times New Roman" panose="02020603050405020304" pitchFamily="18" charset="0"/>
                <a:cs typeface="Times New Roman" panose="02020603050405020304" pitchFamily="18" charset="0"/>
              </a:rPr>
              <a:t>how</a:t>
            </a:r>
            <a:r>
              <a:rPr lang="en-US" sz="1200" dirty="0">
                <a:latin typeface="Times New Roman" panose="02020603050405020304" pitchFamily="18" charset="0"/>
                <a:cs typeface="Times New Roman" panose="02020603050405020304" pitchFamily="18" charset="0"/>
              </a:rPr>
              <a:t> you should pray.  Jesus responded to the request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 learning how to pray by giving us a model for prayer.  The Lord’s prayer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contains several beautiful themes.  Each theme has a different prayer focus.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___________________________</a:t>
            </a:r>
          </a:p>
          <a:p>
            <a:r>
              <a:rPr lang="en-US" sz="1200" dirty="0">
                <a:latin typeface="Times New Roman" panose="02020603050405020304" pitchFamily="18" charset="0"/>
                <a:cs typeface="Times New Roman" panose="02020603050405020304" pitchFamily="18" charset="0"/>
              </a:rPr>
              <a:t>15. Matthew 6:9				                </a:t>
            </a:r>
          </a:p>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26</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pic>
        <p:nvPicPr>
          <p:cNvPr id="4098" name="Picture 2" descr="http://www.latterdayclipart.com/wp-content/uploads/2011/12/prayer-silhouette-ma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914375" y="1253765"/>
            <a:ext cx="1029250" cy="12906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957464" y="6449389"/>
            <a:ext cx="287258" cy="276999"/>
          </a:xfrm>
          <a:prstGeom prst="rect">
            <a:avLst/>
          </a:prstGeom>
        </p:spPr>
        <p:txBody>
          <a:bodyPr wrap="none">
            <a:spAutoFit/>
          </a:bodyPr>
          <a:lstStyle/>
          <a:p>
            <a:r>
              <a:rPr lang="en-US" sz="1200" dirty="0">
                <a:latin typeface="Angsana New" panose="02020603050405020304" pitchFamily="18" charset="-34"/>
                <a:cs typeface="Angsana New" panose="02020603050405020304" pitchFamily="18" charset="-34"/>
              </a:rPr>
              <a:t>15</a:t>
            </a:r>
          </a:p>
        </p:txBody>
      </p:sp>
    </p:spTree>
    <p:extLst>
      <p:ext uri="{BB962C8B-B14F-4D97-AF65-F5344CB8AC3E}">
        <p14:creationId xmlns:p14="http://schemas.microsoft.com/office/powerpoint/2010/main" val="822212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4815" y="5268398"/>
            <a:ext cx="5846582" cy="3724096"/>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The Lord’s prayer is known around the world.  Millions of people pray it everyday.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I have quoted it in funeral services and in sermons.  Almost every believer knows this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prayer.  Before Jesus shared this prayer with his followers, he warned them not to recite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prayer like the pagans who would babble their prayers in ceremonial chants.  He was not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teaching them a ritual, instead he was teaching them a model.  Jesus said to them, </a:t>
            </a:r>
            <a:r>
              <a:rPr lang="en-US" sz="1200" dirty="0">
                <a:solidFill>
                  <a:srgbClr val="C00000"/>
                </a:solidFill>
                <a:latin typeface="Times New Roman" panose="02020603050405020304" pitchFamily="18" charset="0"/>
                <a:cs typeface="Times New Roman" panose="02020603050405020304" pitchFamily="18" charset="0"/>
              </a:rPr>
              <a:t>“this is </a:t>
            </a:r>
          </a:p>
          <a:p>
            <a:endParaRPr lang="en-US" sz="1200" b="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  HOW</a:t>
            </a:r>
            <a:r>
              <a:rPr lang="en-US" sz="1200" dirty="0">
                <a:solidFill>
                  <a:srgbClr val="C00000"/>
                </a:solidFill>
                <a:latin typeface="Times New Roman" panose="02020603050405020304" pitchFamily="18" charset="0"/>
                <a:cs typeface="Times New Roman" panose="02020603050405020304" pitchFamily="18" charset="0"/>
              </a:rPr>
              <a:t> you should pray, not </a:t>
            </a:r>
            <a:r>
              <a:rPr lang="en-US" sz="1200" b="1" dirty="0">
                <a:solidFill>
                  <a:srgbClr val="C00000"/>
                </a:solidFill>
                <a:latin typeface="Times New Roman" panose="02020603050405020304" pitchFamily="18" charset="0"/>
                <a:cs typeface="Times New Roman" panose="02020603050405020304" pitchFamily="18" charset="0"/>
              </a:rPr>
              <a:t>what </a:t>
            </a:r>
            <a:r>
              <a:rPr lang="en-US" sz="1200" dirty="0">
                <a:solidFill>
                  <a:srgbClr val="C00000"/>
                </a:solidFill>
                <a:latin typeface="Times New Roman" panose="02020603050405020304" pitchFamily="18" charset="0"/>
                <a:cs typeface="Times New Roman" panose="02020603050405020304" pitchFamily="18" charset="0"/>
              </a:rPr>
              <a:t>you should pray</a:t>
            </a:r>
            <a:r>
              <a:rPr lang="en-US" sz="1200" dirty="0">
                <a:latin typeface="Times New Roman" panose="02020603050405020304" pitchFamily="18" charset="0"/>
                <a:cs typeface="Times New Roman" panose="02020603050405020304" pitchFamily="18" charset="0"/>
              </a:rPr>
              <a:t>!  Many recite the </a:t>
            </a:r>
            <a:r>
              <a:rPr lang="en-US" sz="1200" b="1" dirty="0">
                <a:latin typeface="Times New Roman" panose="02020603050405020304" pitchFamily="18" charset="0"/>
                <a:cs typeface="Times New Roman" panose="02020603050405020304" pitchFamily="18" charset="0"/>
              </a:rPr>
              <a:t>what</a:t>
            </a:r>
            <a:r>
              <a:rPr lang="en-US" sz="1200" dirty="0">
                <a:latin typeface="Times New Roman" panose="02020603050405020304" pitchFamily="18" charset="0"/>
                <a:cs typeface="Times New Roman" panose="02020603050405020304" pitchFamily="18" charset="0"/>
              </a:rPr>
              <a:t> of this prayer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and miss the </a:t>
            </a:r>
            <a:r>
              <a:rPr lang="en-US" sz="1200" b="1" dirty="0">
                <a:latin typeface="Times New Roman" panose="02020603050405020304" pitchFamily="18" charset="0"/>
                <a:cs typeface="Times New Roman" panose="02020603050405020304" pitchFamily="18" charset="0"/>
              </a:rPr>
              <a:t>HOW</a:t>
            </a:r>
            <a:r>
              <a:rPr lang="en-US" sz="1200" dirty="0">
                <a:latin typeface="Times New Roman" panose="02020603050405020304" pitchFamily="18" charset="0"/>
                <a:cs typeface="Times New Roman" panose="02020603050405020304" pitchFamily="18" charset="0"/>
              </a:rPr>
              <a:t> of the prayer.  I believe Jesus was teaching the disciples HOW to pray.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He revealed specific themes in this beautiful prayer.  As you open your heart to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different themes of the Lord’s prayer, ask the Lord to teach you how to pray!  </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endParaRPr lang="en-US" b="1" dirty="0"/>
          </a:p>
        </p:txBody>
      </p:sp>
      <p:sp>
        <p:nvSpPr>
          <p:cNvPr id="3" name="Rectangle 2"/>
          <p:cNvSpPr/>
          <p:nvPr/>
        </p:nvSpPr>
        <p:spPr>
          <a:xfrm>
            <a:off x="856576" y="2235552"/>
            <a:ext cx="5307632" cy="2708434"/>
          </a:xfrm>
          <a:prstGeom prst="rect">
            <a:avLst/>
          </a:prstGeom>
          <a:noFill/>
          <a:ln>
            <a:solidFill>
              <a:schemeClr val="tx1"/>
            </a:solidFill>
          </a:ln>
        </p:spPr>
        <p:txBody>
          <a:bodyPr wrap="square">
            <a:spAutoFit/>
          </a:bodyPr>
          <a:lstStyle/>
          <a:p>
            <a:endParaRPr lang="en-US" sz="16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a:t>
            </a:r>
            <a:r>
              <a:rPr lang="en-US" sz="1000" i="1" dirty="0">
                <a:latin typeface="Times New Roman" panose="02020603050405020304" pitchFamily="18" charset="0"/>
                <a:cs typeface="Times New Roman" panose="02020603050405020304" pitchFamily="18" charset="0"/>
              </a:rPr>
              <a:t>Our Father in heaven”   </a:t>
            </a:r>
            <a:r>
              <a:rPr lang="en-US" sz="1000" b="1" i="1" dirty="0">
                <a:solidFill>
                  <a:schemeClr val="accent5">
                    <a:lumMod val="75000"/>
                  </a:schemeClr>
                </a:solidFill>
                <a:latin typeface="Times New Roman" panose="02020603050405020304" pitchFamily="18" charset="0"/>
                <a:cs typeface="Times New Roman" panose="02020603050405020304" pitchFamily="18" charset="0"/>
              </a:rPr>
              <a:t>Theme</a:t>
            </a:r>
            <a:r>
              <a:rPr lang="en-US" sz="1000" b="1" i="1" dirty="0">
                <a:latin typeface="Times New Roman" panose="02020603050405020304" pitchFamily="18" charset="0"/>
                <a:cs typeface="Times New Roman" panose="02020603050405020304" pitchFamily="18" charset="0"/>
              </a:rPr>
              <a:t>- </a:t>
            </a:r>
            <a:r>
              <a:rPr lang="en-US" sz="1000" b="1" i="1" dirty="0">
                <a:solidFill>
                  <a:srgbClr val="C00000"/>
                </a:solidFill>
                <a:latin typeface="Times New Roman" panose="02020603050405020304" pitchFamily="18" charset="0"/>
                <a:cs typeface="Times New Roman" panose="02020603050405020304" pitchFamily="18" charset="0"/>
              </a:rPr>
              <a:t>Praying confessions of thanksgiving to our Father-Intimacy</a:t>
            </a:r>
          </a:p>
          <a:p>
            <a:endParaRPr lang="en-US" sz="1000" i="1" dirty="0">
              <a:latin typeface="Times New Roman" panose="02020603050405020304" pitchFamily="18" charset="0"/>
              <a:cs typeface="Times New Roman" panose="02020603050405020304" pitchFamily="18" charset="0"/>
            </a:endParaRPr>
          </a:p>
          <a:p>
            <a:r>
              <a:rPr lang="en-US" sz="1000" i="1" dirty="0">
                <a:latin typeface="Times New Roman" panose="02020603050405020304" pitchFamily="18" charset="0"/>
                <a:cs typeface="Times New Roman" panose="02020603050405020304" pitchFamily="18" charset="0"/>
              </a:rPr>
              <a:t> “Hallowed be your name” </a:t>
            </a:r>
            <a:r>
              <a:rPr lang="en-US" sz="1000" b="1" i="1" dirty="0">
                <a:solidFill>
                  <a:schemeClr val="accent5">
                    <a:lumMod val="75000"/>
                  </a:schemeClr>
                </a:solidFill>
                <a:latin typeface="Times New Roman" panose="02020603050405020304" pitchFamily="18" charset="0"/>
                <a:cs typeface="Times New Roman" panose="02020603050405020304" pitchFamily="18" charset="0"/>
              </a:rPr>
              <a:t>Theme</a:t>
            </a:r>
            <a:r>
              <a:rPr lang="en-US" sz="1000" b="1" i="1" dirty="0">
                <a:latin typeface="Times New Roman" panose="02020603050405020304" pitchFamily="18" charset="0"/>
                <a:cs typeface="Times New Roman" panose="02020603050405020304" pitchFamily="18" charset="0"/>
              </a:rPr>
              <a:t>- </a:t>
            </a:r>
            <a:r>
              <a:rPr lang="en-US" sz="1000" b="1" i="1" dirty="0">
                <a:solidFill>
                  <a:srgbClr val="C00000"/>
                </a:solidFill>
                <a:latin typeface="Times New Roman" panose="02020603050405020304" pitchFamily="18" charset="0"/>
                <a:cs typeface="Times New Roman" panose="02020603050405020304" pitchFamily="18" charset="0"/>
              </a:rPr>
              <a:t>Praying the names of God- Adoration</a:t>
            </a:r>
          </a:p>
          <a:p>
            <a:endParaRPr lang="en-US" sz="1000" i="1" dirty="0">
              <a:latin typeface="Times New Roman" panose="02020603050405020304" pitchFamily="18" charset="0"/>
              <a:cs typeface="Times New Roman" panose="02020603050405020304" pitchFamily="18" charset="0"/>
            </a:endParaRPr>
          </a:p>
          <a:p>
            <a:r>
              <a:rPr lang="en-US" sz="1000" i="1" dirty="0">
                <a:latin typeface="Times New Roman" panose="02020603050405020304" pitchFamily="18" charset="0"/>
                <a:cs typeface="Times New Roman" panose="02020603050405020304" pitchFamily="18" charset="0"/>
              </a:rPr>
              <a:t> “Your kingdom come your will be done on earth as it is in heaven.” </a:t>
            </a:r>
            <a:r>
              <a:rPr lang="en-US" sz="1000" b="1" i="1" dirty="0">
                <a:solidFill>
                  <a:schemeClr val="accent5">
                    <a:lumMod val="75000"/>
                  </a:schemeClr>
                </a:solidFill>
                <a:latin typeface="Times New Roman" panose="02020603050405020304" pitchFamily="18" charset="0"/>
                <a:cs typeface="Times New Roman" panose="02020603050405020304" pitchFamily="18" charset="0"/>
              </a:rPr>
              <a:t>Theme</a:t>
            </a:r>
            <a:r>
              <a:rPr lang="en-US" sz="1000" b="1" i="1" dirty="0">
                <a:latin typeface="Times New Roman" panose="02020603050405020304" pitchFamily="18" charset="0"/>
                <a:cs typeface="Times New Roman" panose="02020603050405020304" pitchFamily="18" charset="0"/>
              </a:rPr>
              <a:t>- </a:t>
            </a:r>
            <a:r>
              <a:rPr lang="en-US" sz="1000" b="1" i="1" dirty="0">
                <a:solidFill>
                  <a:srgbClr val="C00000"/>
                </a:solidFill>
                <a:latin typeface="Times New Roman" panose="02020603050405020304" pitchFamily="18" charset="0"/>
                <a:cs typeface="Times New Roman" panose="02020603050405020304" pitchFamily="18" charset="0"/>
              </a:rPr>
              <a:t>Prayer of Dominion</a:t>
            </a:r>
          </a:p>
          <a:p>
            <a:endParaRPr lang="en-US" sz="1000" i="1" dirty="0">
              <a:latin typeface="Times New Roman" panose="02020603050405020304" pitchFamily="18" charset="0"/>
              <a:cs typeface="Times New Roman" panose="02020603050405020304" pitchFamily="18" charset="0"/>
            </a:endParaRPr>
          </a:p>
          <a:p>
            <a:r>
              <a:rPr lang="en-US" sz="1000" i="1" dirty="0">
                <a:latin typeface="Times New Roman" panose="02020603050405020304" pitchFamily="18" charset="0"/>
                <a:cs typeface="Times New Roman" panose="02020603050405020304" pitchFamily="18" charset="0"/>
              </a:rPr>
              <a:t> “Give us this day our daily bread.” </a:t>
            </a:r>
            <a:r>
              <a:rPr lang="en-US" sz="1000" b="1" i="1" dirty="0">
                <a:solidFill>
                  <a:schemeClr val="accent5">
                    <a:lumMod val="75000"/>
                  </a:schemeClr>
                </a:solidFill>
                <a:latin typeface="Times New Roman" panose="02020603050405020304" pitchFamily="18" charset="0"/>
                <a:cs typeface="Times New Roman" panose="02020603050405020304" pitchFamily="18" charset="0"/>
              </a:rPr>
              <a:t>Theme</a:t>
            </a:r>
            <a:r>
              <a:rPr lang="en-US" sz="1000" b="1" i="1" dirty="0">
                <a:latin typeface="Times New Roman" panose="02020603050405020304" pitchFamily="18" charset="0"/>
                <a:cs typeface="Times New Roman" panose="02020603050405020304" pitchFamily="18" charset="0"/>
              </a:rPr>
              <a:t>- </a:t>
            </a:r>
            <a:r>
              <a:rPr lang="en-US" sz="1000" b="1" i="1" dirty="0">
                <a:solidFill>
                  <a:srgbClr val="C00000"/>
                </a:solidFill>
                <a:latin typeface="Times New Roman" panose="02020603050405020304" pitchFamily="18" charset="0"/>
                <a:cs typeface="Times New Roman" panose="02020603050405020304" pitchFamily="18" charset="0"/>
              </a:rPr>
              <a:t>Prayer of daily needs</a:t>
            </a:r>
          </a:p>
          <a:p>
            <a:endParaRPr lang="en-US" sz="1000" i="1" dirty="0">
              <a:latin typeface="Times New Roman" panose="02020603050405020304" pitchFamily="18" charset="0"/>
              <a:cs typeface="Times New Roman" panose="02020603050405020304" pitchFamily="18" charset="0"/>
            </a:endParaRPr>
          </a:p>
          <a:p>
            <a:r>
              <a:rPr lang="en-US" sz="1000" i="1" dirty="0">
                <a:latin typeface="Times New Roman" panose="02020603050405020304" pitchFamily="18" charset="0"/>
                <a:cs typeface="Times New Roman" panose="02020603050405020304" pitchFamily="18" charset="0"/>
              </a:rPr>
              <a:t> “Forgive us our debts as we also have forgiven our debtors.” </a:t>
            </a:r>
            <a:r>
              <a:rPr lang="en-US" sz="1000" b="1" i="1" dirty="0">
                <a:solidFill>
                  <a:schemeClr val="accent5">
                    <a:lumMod val="75000"/>
                  </a:schemeClr>
                </a:solidFill>
                <a:latin typeface="Times New Roman" panose="02020603050405020304" pitchFamily="18" charset="0"/>
                <a:cs typeface="Times New Roman" panose="02020603050405020304" pitchFamily="18" charset="0"/>
              </a:rPr>
              <a:t>Theme</a:t>
            </a:r>
            <a:r>
              <a:rPr lang="en-US" sz="1000" b="1" i="1" dirty="0">
                <a:latin typeface="Times New Roman" panose="02020603050405020304" pitchFamily="18" charset="0"/>
                <a:cs typeface="Times New Roman" panose="02020603050405020304" pitchFamily="18" charset="0"/>
              </a:rPr>
              <a:t>- </a:t>
            </a:r>
            <a:r>
              <a:rPr lang="en-US" sz="1000" b="1" i="1" dirty="0">
                <a:solidFill>
                  <a:srgbClr val="C00000"/>
                </a:solidFill>
                <a:latin typeface="Times New Roman" panose="02020603050405020304" pitchFamily="18" charset="0"/>
                <a:cs typeface="Times New Roman" panose="02020603050405020304" pitchFamily="18" charset="0"/>
              </a:rPr>
              <a:t>Prayer of Repentance</a:t>
            </a:r>
          </a:p>
          <a:p>
            <a:endParaRPr lang="en-US" sz="1000" i="1" dirty="0">
              <a:latin typeface="Times New Roman" panose="02020603050405020304" pitchFamily="18" charset="0"/>
              <a:cs typeface="Times New Roman" panose="02020603050405020304" pitchFamily="18" charset="0"/>
            </a:endParaRPr>
          </a:p>
          <a:p>
            <a:r>
              <a:rPr lang="en-US" sz="1000" i="1" dirty="0">
                <a:latin typeface="Times New Roman" panose="02020603050405020304" pitchFamily="18" charset="0"/>
                <a:cs typeface="Times New Roman" panose="02020603050405020304" pitchFamily="18" charset="0"/>
              </a:rPr>
              <a:t>“And lead us not into temptation but deliver us from the evil one.” </a:t>
            </a:r>
            <a:r>
              <a:rPr lang="en-US" sz="1000" b="1" i="1" dirty="0">
                <a:solidFill>
                  <a:schemeClr val="accent5">
                    <a:lumMod val="75000"/>
                  </a:schemeClr>
                </a:solidFill>
                <a:latin typeface="Times New Roman" panose="02020603050405020304" pitchFamily="18" charset="0"/>
                <a:cs typeface="Times New Roman" panose="02020603050405020304" pitchFamily="18" charset="0"/>
              </a:rPr>
              <a:t>Theme</a:t>
            </a:r>
            <a:r>
              <a:rPr lang="en-US" sz="1000" b="1" i="1" dirty="0">
                <a:latin typeface="Times New Roman" panose="02020603050405020304" pitchFamily="18" charset="0"/>
                <a:cs typeface="Times New Roman" panose="02020603050405020304" pitchFamily="18" charset="0"/>
              </a:rPr>
              <a:t>- </a:t>
            </a:r>
            <a:r>
              <a:rPr lang="en-US" sz="1000" b="1" i="1" dirty="0">
                <a:solidFill>
                  <a:srgbClr val="C00000"/>
                </a:solidFill>
                <a:latin typeface="Times New Roman" panose="02020603050405020304" pitchFamily="18" charset="0"/>
                <a:cs typeface="Times New Roman" panose="02020603050405020304" pitchFamily="18" charset="0"/>
              </a:rPr>
              <a:t>Prayer for Deliverance</a:t>
            </a:r>
          </a:p>
          <a:p>
            <a:endParaRPr lang="en-US" sz="1000" i="1" dirty="0">
              <a:latin typeface="Times New Roman" panose="02020603050405020304" pitchFamily="18" charset="0"/>
              <a:cs typeface="Times New Roman" panose="02020603050405020304" pitchFamily="18" charset="0"/>
            </a:endParaRPr>
          </a:p>
          <a:p>
            <a:r>
              <a:rPr lang="en-US" sz="1000" i="1" dirty="0">
                <a:latin typeface="Times New Roman" panose="02020603050405020304" pitchFamily="18" charset="0"/>
                <a:cs typeface="Times New Roman" panose="02020603050405020304" pitchFamily="18" charset="0"/>
              </a:rPr>
              <a:t> “For thine is the kingdom and the power and the glory forever and ever” </a:t>
            </a:r>
            <a:r>
              <a:rPr lang="en-US" sz="1000" b="1" i="1" dirty="0">
                <a:solidFill>
                  <a:schemeClr val="accent5">
                    <a:lumMod val="75000"/>
                  </a:schemeClr>
                </a:solidFill>
                <a:latin typeface="Times New Roman" panose="02020603050405020304" pitchFamily="18" charset="0"/>
                <a:cs typeface="Times New Roman" panose="02020603050405020304" pitchFamily="18" charset="0"/>
              </a:rPr>
              <a:t>Theme</a:t>
            </a:r>
            <a:r>
              <a:rPr lang="en-US" sz="1000" b="1" i="1" dirty="0">
                <a:latin typeface="Times New Roman" panose="02020603050405020304" pitchFamily="18" charset="0"/>
                <a:cs typeface="Times New Roman" panose="02020603050405020304" pitchFamily="18" charset="0"/>
              </a:rPr>
              <a:t>- </a:t>
            </a:r>
            <a:r>
              <a:rPr lang="en-US" sz="1000" b="1" i="1" dirty="0">
                <a:solidFill>
                  <a:srgbClr val="C00000"/>
                </a:solidFill>
                <a:latin typeface="Times New Roman" panose="02020603050405020304" pitchFamily="18" charset="0"/>
                <a:cs typeface="Times New Roman" panose="02020603050405020304" pitchFamily="18" charset="0"/>
              </a:rPr>
              <a:t>Prayer of  Praise</a:t>
            </a:r>
          </a:p>
          <a:p>
            <a:endParaRPr lang="en-US" sz="1100" i="1" dirty="0">
              <a:latin typeface="Times New Roman" panose="02020603050405020304" pitchFamily="18" charset="0"/>
              <a:cs typeface="Times New Roman" panose="02020603050405020304" pitchFamily="18" charset="0"/>
            </a:endParaRPr>
          </a:p>
          <a:p>
            <a:endParaRPr lang="en-US" sz="1100" i="1" dirty="0">
              <a:latin typeface="Times New Roman" panose="02020603050405020304" pitchFamily="18" charset="0"/>
              <a:cs typeface="Times New Roman" panose="02020603050405020304" pitchFamily="18" charset="0"/>
            </a:endParaRPr>
          </a:p>
        </p:txBody>
      </p:sp>
      <p:sp>
        <p:nvSpPr>
          <p:cNvPr id="5" name="Rectangle 4"/>
          <p:cNvSpPr/>
          <p:nvPr/>
        </p:nvSpPr>
        <p:spPr>
          <a:xfrm>
            <a:off x="5994931" y="845909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27</a:t>
            </a:r>
          </a:p>
        </p:txBody>
      </p:sp>
      <p:sp>
        <p:nvSpPr>
          <p:cNvPr id="10" name="Rectangle 9"/>
          <p:cNvSpPr/>
          <p:nvPr/>
        </p:nvSpPr>
        <p:spPr>
          <a:xfrm>
            <a:off x="704571" y="526252"/>
            <a:ext cx="7272866" cy="1107996"/>
          </a:xfrm>
          <a:prstGeom prst="rect">
            <a:avLst/>
          </a:prstGeom>
        </p:spPr>
        <p:txBody>
          <a:bodyPr wrap="square">
            <a:spAutoFit/>
          </a:bodyPr>
          <a:lstStyle/>
          <a:p>
            <a:r>
              <a:rPr lang="en-US" sz="3200" dirty="0">
                <a:latin typeface="Castellar" panose="020A0402060406010301" pitchFamily="18" charset="0"/>
                <a:cs typeface="Times New Roman" panose="02020603050405020304" pitchFamily="18" charset="0"/>
              </a:rPr>
              <a:t>Prayer Themes </a:t>
            </a:r>
          </a:p>
          <a:p>
            <a:r>
              <a:rPr lang="en-US" sz="1600" dirty="0">
                <a:latin typeface="Castellar" panose="020A0402060406010301" pitchFamily="18" charset="0"/>
                <a:cs typeface="Times New Roman" panose="02020603050405020304" pitchFamily="18" charset="0"/>
              </a:rPr>
              <a:t>     in The Lord’s Prayer </a:t>
            </a:r>
          </a:p>
          <a:p>
            <a:endParaRPr lang="en-US" sz="1600" dirty="0">
              <a:latin typeface="Times New Roman" panose="02020603050405020304" pitchFamily="18" charset="0"/>
              <a:cs typeface="Times New Roman" panose="02020603050405020304" pitchFamily="18" charset="0"/>
            </a:endParaRPr>
          </a:p>
        </p:txBody>
      </p:sp>
      <p:pic>
        <p:nvPicPr>
          <p:cNvPr id="2050" name="Picture 2" descr="http://4.bp.blogspot.com/-ljqpdqog4VE/T1ek_ejHjqI/AAAAAAAAAYc/wyj_Q4j3zkU/s1600/Jesus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50"/>
          <a:stretch/>
        </p:blipFill>
        <p:spPr bwMode="auto">
          <a:xfrm>
            <a:off x="4432709" y="156119"/>
            <a:ext cx="1861020" cy="199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231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3956" y="-123217"/>
            <a:ext cx="5879810" cy="6801862"/>
          </a:xfrm>
          <a:prstGeom prst="rect">
            <a:avLst/>
          </a:prstGeom>
        </p:spPr>
        <p:txBody>
          <a:bodyPr wrap="square">
            <a:spAutoFit/>
          </a:bodyPr>
          <a:lstStyle/>
          <a:p>
            <a:r>
              <a:rPr lang="en-US" sz="1200" dirty="0"/>
              <a:t>					</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rPr>
              <a:t>“Our Father”</a:t>
            </a:r>
          </a:p>
          <a:p>
            <a:endParaRPr lang="en-US" sz="20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Lord begins his teaching about prayer with relationship.  Prayer isn’t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supposed to be a religious duty.  Prayer is intended to be a personal delight.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Prayer begins with meditation and adoration about Abba Father.  Many people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may feel uncomfortable with such intimacy especially when so many people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 not have positive images of their earthly fathers.  We live in a fatherless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society.  Many children do not know their dads, or have a negative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impression about them.  So, starting prayer with “Our Father” may be difficult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 many who have been abused or wounded by their fathers.  Jesus did not have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problem with his earthly father or his heavenly father.  He started prayer with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affection and love by calling on daddy.  It takes effort to cultivate this kind of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prayer.  This prayer is a reflective prayer that focuses on Father God and 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goodness.  Jesus was teaching us how to begin our prayer.  Our focus is 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Abba and we take time to talk to Him before we move on to the next part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Lord’s prayer.  </a:t>
            </a:r>
            <a:endParaRPr lang="en-US" sz="1400" dirty="0">
              <a:latin typeface="Times New Roman" panose="02020603050405020304" pitchFamily="18" charset="0"/>
              <a:cs typeface="Times New Roman" panose="02020603050405020304" pitchFamily="18" charset="0"/>
            </a:endParaRPr>
          </a:p>
        </p:txBody>
      </p:sp>
      <p:sp>
        <p:nvSpPr>
          <p:cNvPr id="5" name="Rectangle 4"/>
          <p:cNvSpPr/>
          <p:nvPr/>
        </p:nvSpPr>
        <p:spPr>
          <a:xfrm>
            <a:off x="6002551" y="839545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28</a:t>
            </a:r>
          </a:p>
        </p:txBody>
      </p:sp>
      <p:pic>
        <p:nvPicPr>
          <p:cNvPr id="10242" name="Picture 2" descr="http://royaltyfreeclipart.com/christian/pics/praying.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15" r="21256"/>
          <a:stretch/>
        </p:blipFill>
        <p:spPr bwMode="auto">
          <a:xfrm>
            <a:off x="1065031" y="7257503"/>
            <a:ext cx="787385" cy="10138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83948" y="7257503"/>
            <a:ext cx="3865126" cy="1015663"/>
          </a:xfrm>
          <a:prstGeom prst="rect">
            <a:avLst/>
          </a:prstGeom>
        </p:spPr>
        <p:txBody>
          <a:bodyPr wrap="square">
            <a:spAutoFit/>
          </a:bodyPr>
          <a:lstStyle/>
          <a:p>
            <a:r>
              <a:rPr lang="en-US" sz="1200" i="1" dirty="0">
                <a:latin typeface="Times New Roman" panose="02020603050405020304" pitchFamily="18" charset="0"/>
                <a:cs typeface="Times New Roman" panose="02020603050405020304" pitchFamily="18" charset="0"/>
              </a:rPr>
              <a:t>“Lord, I love you and thank you for being my Father. </a:t>
            </a:r>
          </a:p>
          <a:p>
            <a:r>
              <a:rPr lang="en-US" sz="1200" i="1" dirty="0">
                <a:latin typeface="Times New Roman" panose="02020603050405020304" pitchFamily="18" charset="0"/>
                <a:cs typeface="Times New Roman" panose="02020603050405020304" pitchFamily="18" charset="0"/>
              </a:rPr>
              <a:t> (Stop and wait- listen for His voice)I am grateful for your love, your disciple and your care for me. I want to know you more than anything in life. I am so grateful for you and for all of your many blessings.”</a:t>
            </a:r>
          </a:p>
        </p:txBody>
      </p:sp>
      <p:sp>
        <p:nvSpPr>
          <p:cNvPr id="3" name="TextBox 2"/>
          <p:cNvSpPr txBox="1"/>
          <p:nvPr/>
        </p:nvSpPr>
        <p:spPr>
          <a:xfrm>
            <a:off x="3039427" y="6815308"/>
            <a:ext cx="1236236" cy="307777"/>
          </a:xfrm>
          <a:prstGeom prst="rect">
            <a:avLst/>
          </a:prstGeom>
          <a:noFill/>
        </p:spPr>
        <p:txBody>
          <a:bodyPr wrap="none" rtlCol="0">
            <a:spAutoFit/>
          </a:bodyPr>
          <a:lstStyle/>
          <a:p>
            <a:r>
              <a:rPr lang="en-US" sz="1400" u="sng" dirty="0">
                <a:latin typeface="Times New Roman" panose="02020603050405020304" pitchFamily="18" charset="0"/>
                <a:cs typeface="Times New Roman" panose="02020603050405020304" pitchFamily="18" charset="0"/>
              </a:rPr>
              <a:t>Sample Prayer</a:t>
            </a:r>
          </a:p>
        </p:txBody>
      </p:sp>
    </p:spTree>
    <p:extLst>
      <p:ext uri="{BB962C8B-B14F-4D97-AF65-F5344CB8AC3E}">
        <p14:creationId xmlns:p14="http://schemas.microsoft.com/office/powerpoint/2010/main" val="3648334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0403" y="57239"/>
            <a:ext cx="5203984" cy="8586966"/>
          </a:xfrm>
          <a:prstGeom prst="rect">
            <a:avLst/>
          </a:prstGeom>
        </p:spPr>
        <p:txBody>
          <a:bodyPr wrap="square">
            <a:spAutoFit/>
          </a:bodyPr>
          <a:lstStyle/>
          <a:p>
            <a:r>
              <a:rPr lang="en-US" sz="1200" dirty="0"/>
              <a:t>					</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rPr>
              <a:t>“Hallowed be your name”</a:t>
            </a:r>
          </a:p>
          <a:p>
            <a:endParaRPr lang="en-US" sz="2000" u="sng"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After we spend some time in reflective prayer giving thanks to our Father, we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transition to the next theme in the Lord’s prayer.  This theme helps us learn how</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adore the Lord.  We reflect on his goodness by reflecting on his names.  Each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name of God reveals more of his amazing attributes.  Jesus taught us to hallow</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names of the Lord.  What does it mean to hallow?</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We need to learn how to revere the Lord’s name!  King David revered the Lord’s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great name in his prayers.  David loved the name of the Lord and hallowed it.</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King David loved the names of the Lord!  When we think about his marvelous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attributes we begin to comprehend his greatness.  Our image of God expands!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When our understanding of God expands, our faith grows!</a:t>
            </a:r>
          </a:p>
        </p:txBody>
      </p:sp>
      <p:sp>
        <p:nvSpPr>
          <p:cNvPr id="2" name="Rectangle 1"/>
          <p:cNvSpPr/>
          <p:nvPr/>
        </p:nvSpPr>
        <p:spPr>
          <a:xfrm>
            <a:off x="5918731" y="8395454"/>
            <a:ext cx="428322"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29</a:t>
            </a:r>
          </a:p>
        </p:txBody>
      </p:sp>
      <p:sp>
        <p:nvSpPr>
          <p:cNvPr id="9" name="Rectangle 8"/>
          <p:cNvSpPr/>
          <p:nvPr/>
        </p:nvSpPr>
        <p:spPr>
          <a:xfrm>
            <a:off x="1631057" y="3765946"/>
            <a:ext cx="3595885" cy="1169551"/>
          </a:xfrm>
          <a:prstGeom prst="rect">
            <a:avLst/>
          </a:prstGeom>
          <a:solidFill>
            <a:schemeClr val="accent4">
              <a:lumMod val="20000"/>
              <a:lumOff val="80000"/>
            </a:schemeClr>
          </a:solidFill>
          <a:ln>
            <a:solidFill>
              <a:schemeClr val="tx1"/>
            </a:solidFill>
          </a:ln>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To hallow is "to make or set apart as holy. To respect or honor greatly; revere." In simpler terms, we often use hallowed to refer to someone whom we should treat with awe and respect because they deserve it.</a:t>
            </a:r>
            <a:endParaRPr lang="en-US" dirty="0">
              <a:latin typeface="Times New Roman" panose="02020603050405020304" pitchFamily="18" charset="0"/>
              <a:cs typeface="Times New Roman" panose="02020603050405020304" pitchFamily="18" charset="0"/>
            </a:endParaRPr>
          </a:p>
        </p:txBody>
      </p:sp>
      <p:sp>
        <p:nvSpPr>
          <p:cNvPr id="10" name="Rectangle 9"/>
          <p:cNvSpPr/>
          <p:nvPr/>
        </p:nvSpPr>
        <p:spPr>
          <a:xfrm>
            <a:off x="1071460" y="6081594"/>
            <a:ext cx="4715080" cy="1169551"/>
          </a:xfrm>
          <a:prstGeom prst="rect">
            <a:avLst/>
          </a:prstGeom>
          <a:solidFill>
            <a:schemeClr val="accent4">
              <a:lumMod val="20000"/>
              <a:lumOff val="80000"/>
            </a:schemeClr>
          </a:solidFill>
          <a:ln>
            <a:solidFill>
              <a:schemeClr val="tx2"/>
            </a:solidFill>
          </a:ln>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“I will exalt you, my God the King; I will </a:t>
            </a:r>
            <a:r>
              <a:rPr lang="en-US" sz="1400" b="1" dirty="0">
                <a:solidFill>
                  <a:schemeClr val="accent5">
                    <a:lumMod val="75000"/>
                  </a:schemeClr>
                </a:solidFill>
                <a:latin typeface="Times New Roman" panose="02020603050405020304" pitchFamily="18" charset="0"/>
                <a:cs typeface="Times New Roman" panose="02020603050405020304" pitchFamily="18" charset="0"/>
              </a:rPr>
              <a:t>praise your name </a:t>
            </a:r>
            <a:r>
              <a:rPr lang="en-US" sz="1400" dirty="0">
                <a:solidFill>
                  <a:srgbClr val="000000"/>
                </a:solidFill>
                <a:latin typeface="Times New Roman" panose="02020603050405020304" pitchFamily="18" charset="0"/>
                <a:cs typeface="Times New Roman" panose="02020603050405020304" pitchFamily="18" charset="0"/>
              </a:rPr>
              <a:t>for ever and ever. </a:t>
            </a:r>
            <a:r>
              <a:rPr lang="en-US" sz="1400" b="1" baseline="30000" dirty="0">
                <a:solidFill>
                  <a:srgbClr val="000000"/>
                </a:solidFill>
                <a:latin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cs typeface="Times New Roman" panose="02020603050405020304" pitchFamily="18" charset="0"/>
              </a:rPr>
              <a:t>Every day I will </a:t>
            </a:r>
            <a:r>
              <a:rPr lang="en-US" sz="1400" b="1" dirty="0">
                <a:solidFill>
                  <a:schemeClr val="accent5">
                    <a:lumMod val="75000"/>
                  </a:schemeClr>
                </a:solidFill>
                <a:latin typeface="Times New Roman" panose="02020603050405020304" pitchFamily="18" charset="0"/>
                <a:cs typeface="Times New Roman" panose="02020603050405020304" pitchFamily="18" charset="0"/>
              </a:rPr>
              <a:t>praise you</a:t>
            </a:r>
            <a:br>
              <a:rPr lang="en-US" sz="1400" b="1" dirty="0">
                <a:solidFill>
                  <a:schemeClr val="accent5">
                    <a:lumMod val="75000"/>
                  </a:schemeClr>
                </a:solidFill>
                <a:latin typeface="Times New Roman" panose="02020603050405020304" pitchFamily="18" charset="0"/>
                <a:cs typeface="Times New Roman" panose="02020603050405020304" pitchFamily="18" charset="0"/>
              </a:rPr>
            </a:br>
            <a:r>
              <a:rPr lang="en-US" sz="1400" b="1" dirty="0">
                <a:solidFill>
                  <a:schemeClr val="accent5">
                    <a:lumMod val="75000"/>
                  </a:schemeClr>
                </a:solidFill>
                <a:latin typeface="Times New Roman" panose="02020603050405020304" pitchFamily="18" charset="0"/>
                <a:cs typeface="Times New Roman" panose="02020603050405020304" pitchFamily="18" charset="0"/>
              </a:rPr>
              <a:t>and extol your name</a:t>
            </a:r>
            <a:r>
              <a:rPr lang="en-US" sz="1400" dirty="0">
                <a:solidFill>
                  <a:srgbClr val="000000"/>
                </a:solidFill>
                <a:latin typeface="Times New Roman" panose="02020603050405020304" pitchFamily="18" charset="0"/>
                <a:cs typeface="Times New Roman" panose="02020603050405020304" pitchFamily="18" charset="0"/>
              </a:rPr>
              <a:t> for ever and ever.  </a:t>
            </a:r>
            <a:r>
              <a:rPr lang="en-US" sz="1400" b="1" baseline="30000" dirty="0">
                <a:solidFill>
                  <a:srgbClr val="000000"/>
                </a:solidFill>
                <a:latin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cs typeface="Times New Roman" panose="02020603050405020304" pitchFamily="18" charset="0"/>
              </a:rPr>
              <a:t>Great is the </a:t>
            </a:r>
            <a:r>
              <a:rPr lang="en-US" sz="1400" cap="small" dirty="0">
                <a:solidFill>
                  <a:srgbClr val="000000"/>
                </a:solidFill>
                <a:latin typeface="Times New Roman" panose="02020603050405020304" pitchFamily="18" charset="0"/>
                <a:cs typeface="Times New Roman" panose="02020603050405020304" pitchFamily="18" charset="0"/>
              </a:rPr>
              <a:t>Lord</a:t>
            </a:r>
            <a:r>
              <a:rPr lang="en-US" sz="1400" dirty="0">
                <a:solidFill>
                  <a:srgbClr val="000000"/>
                </a:solidFill>
                <a:latin typeface="Times New Roman" panose="02020603050405020304" pitchFamily="18" charset="0"/>
                <a:cs typeface="Times New Roman" panose="02020603050405020304" pitchFamily="18" charset="0"/>
              </a:rPr>
              <a:t> and most worthy of praise; his greatness no one can fathom”.  Psalm 145:1-3</a:t>
            </a:r>
            <a:endParaRPr lang="en-US" sz="14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08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5784" y="1309643"/>
            <a:ext cx="4486429" cy="4893647"/>
          </a:xfrm>
          <a:prstGeom prst="rect">
            <a:avLst/>
          </a:prstGeom>
          <a:solidFill>
            <a:schemeClr val="accent4">
              <a:lumMod val="20000"/>
              <a:lumOff val="80000"/>
            </a:schemeClr>
          </a:solidFill>
        </p:spPr>
        <p:txBody>
          <a:bodyPr wrap="square">
            <a:spAutoFit/>
          </a:bodyPr>
          <a:lstStyle/>
          <a:p>
            <a:endParaRPr lang="en-US" sz="1200" b="1" dirty="0">
              <a:solidFill>
                <a:srgbClr val="444444"/>
              </a:solidFill>
              <a:latin typeface="+mj-lt"/>
              <a:cs typeface="Times New Roman" panose="02020603050405020304" pitchFamily="18" charset="0"/>
            </a:endParaRPr>
          </a:p>
          <a:p>
            <a:r>
              <a:rPr lang="en-US" sz="1200" b="1" dirty="0">
                <a:solidFill>
                  <a:srgbClr val="C00000"/>
                </a:solidFill>
                <a:latin typeface="+mj-lt"/>
                <a:cs typeface="Times New Roman" panose="02020603050405020304" pitchFamily="18" charset="0"/>
              </a:rPr>
              <a:t>ELOHIM</a:t>
            </a:r>
            <a:r>
              <a:rPr lang="en-US" sz="1200" dirty="0">
                <a:solidFill>
                  <a:srgbClr val="444444"/>
                </a:solidFill>
                <a:latin typeface="+mj-lt"/>
                <a:cs typeface="Times New Roman" panose="02020603050405020304" pitchFamily="18" charset="0"/>
              </a:rPr>
              <a:t>……Genesis 1:1, Psalm 19:1</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meaning “God”, a reference to God’s power and might.</a:t>
            </a:r>
            <a:br>
              <a:rPr lang="en-US" sz="1200" dirty="0">
                <a:latin typeface="+mj-lt"/>
                <a:cs typeface="Times New Roman" panose="02020603050405020304" pitchFamily="18" charset="0"/>
              </a:rPr>
            </a:br>
            <a:r>
              <a:rPr lang="en-US" sz="1200" b="1" dirty="0">
                <a:solidFill>
                  <a:srgbClr val="C00000"/>
                </a:solidFill>
                <a:latin typeface="+mj-lt"/>
                <a:cs typeface="Times New Roman" panose="02020603050405020304" pitchFamily="18" charset="0"/>
              </a:rPr>
              <a:t>ADONAI</a:t>
            </a:r>
            <a:r>
              <a:rPr lang="en-US" sz="1200" dirty="0">
                <a:solidFill>
                  <a:srgbClr val="444444"/>
                </a:solidFill>
                <a:latin typeface="+mj-lt"/>
                <a:cs typeface="Times New Roman" panose="02020603050405020304" pitchFamily="18" charset="0"/>
              </a:rPr>
              <a:t>……Malachi 1:6</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meaning “Lord”, a reference to the Lordship of God.</a:t>
            </a:r>
            <a:br>
              <a:rPr lang="en-US" sz="1200" dirty="0">
                <a:latin typeface="+mj-lt"/>
                <a:cs typeface="Times New Roman" panose="02020603050405020304" pitchFamily="18" charset="0"/>
              </a:rPr>
            </a:br>
            <a:r>
              <a:rPr lang="en-US" sz="1200" b="1" dirty="0">
                <a:solidFill>
                  <a:srgbClr val="C00000"/>
                </a:solidFill>
                <a:latin typeface="+mj-lt"/>
                <a:cs typeface="Times New Roman" panose="02020603050405020304" pitchFamily="18" charset="0"/>
              </a:rPr>
              <a:t>JEHOVAH</a:t>
            </a:r>
            <a:r>
              <a:rPr lang="en-US" sz="1200" b="1" dirty="0">
                <a:solidFill>
                  <a:srgbClr val="444444"/>
                </a:solidFill>
                <a:latin typeface="+mj-lt"/>
                <a:cs typeface="Times New Roman" panose="02020603050405020304" pitchFamily="18" charset="0"/>
              </a:rPr>
              <a:t>–YAHWEH</a:t>
            </a:r>
            <a:r>
              <a:rPr lang="en-US" sz="1200" dirty="0">
                <a:solidFill>
                  <a:srgbClr val="444444"/>
                </a:solidFill>
                <a:latin typeface="+mj-lt"/>
                <a:cs typeface="Times New Roman" panose="02020603050405020304" pitchFamily="18" charset="0"/>
              </a:rPr>
              <a:t>…..Genesis 2:4</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a reference to God’s divine salvation.</a:t>
            </a:r>
            <a:br>
              <a:rPr lang="en-US" sz="1200" dirty="0">
                <a:latin typeface="+mj-lt"/>
                <a:cs typeface="Times New Roman" panose="02020603050405020304" pitchFamily="18" charset="0"/>
              </a:rPr>
            </a:br>
            <a:r>
              <a:rPr lang="en-US" sz="1200" b="1" dirty="0">
                <a:solidFill>
                  <a:srgbClr val="C00000"/>
                </a:solidFill>
                <a:latin typeface="+mj-lt"/>
                <a:cs typeface="Times New Roman" panose="02020603050405020304" pitchFamily="18" charset="0"/>
              </a:rPr>
              <a:t>JEHOVAH-ROHI</a:t>
            </a:r>
            <a:r>
              <a:rPr lang="en-US" sz="1200" dirty="0">
                <a:solidFill>
                  <a:srgbClr val="444444"/>
                </a:solidFill>
                <a:latin typeface="+mj-lt"/>
                <a:cs typeface="Times New Roman" panose="02020603050405020304" pitchFamily="18" charset="0"/>
              </a:rPr>
              <a:t>……Psalm 23:1</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meaning “The Lord my shepherd”</a:t>
            </a:r>
            <a:br>
              <a:rPr lang="en-US" sz="1200" dirty="0">
                <a:latin typeface="+mj-lt"/>
                <a:cs typeface="Times New Roman" panose="02020603050405020304" pitchFamily="18" charset="0"/>
              </a:rPr>
            </a:br>
            <a:r>
              <a:rPr lang="en-US" sz="1200" b="1" dirty="0">
                <a:solidFill>
                  <a:srgbClr val="C00000"/>
                </a:solidFill>
                <a:latin typeface="+mj-lt"/>
                <a:cs typeface="Times New Roman" panose="02020603050405020304" pitchFamily="18" charset="0"/>
              </a:rPr>
              <a:t>JEHOVAH-SHAMMAH</a:t>
            </a:r>
            <a:r>
              <a:rPr lang="en-US" sz="1200" dirty="0">
                <a:solidFill>
                  <a:srgbClr val="444444"/>
                </a:solidFill>
                <a:latin typeface="+mj-lt"/>
                <a:cs typeface="Times New Roman" panose="02020603050405020304" pitchFamily="18" charset="0"/>
              </a:rPr>
              <a:t>…….Ezekiel 48:35</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meaning “The Lord who is present”</a:t>
            </a:r>
            <a:br>
              <a:rPr lang="en-US" sz="1200" dirty="0">
                <a:latin typeface="+mj-lt"/>
                <a:cs typeface="Times New Roman" panose="02020603050405020304" pitchFamily="18" charset="0"/>
              </a:rPr>
            </a:br>
            <a:r>
              <a:rPr lang="en-US" sz="1200" b="1" dirty="0">
                <a:solidFill>
                  <a:srgbClr val="C00000"/>
                </a:solidFill>
                <a:latin typeface="+mj-lt"/>
                <a:cs typeface="Times New Roman" panose="02020603050405020304" pitchFamily="18" charset="0"/>
              </a:rPr>
              <a:t>JEHOVAH-RAPHA</a:t>
            </a:r>
            <a:r>
              <a:rPr lang="en-US" sz="1200" dirty="0">
                <a:solidFill>
                  <a:srgbClr val="444444"/>
                </a:solidFill>
                <a:latin typeface="+mj-lt"/>
                <a:cs typeface="Times New Roman" panose="02020603050405020304" pitchFamily="18" charset="0"/>
              </a:rPr>
              <a:t>………Exodus 15:26</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meaning “The Lord our healer”</a:t>
            </a:r>
            <a:br>
              <a:rPr lang="en-US" sz="1200" dirty="0">
                <a:latin typeface="+mj-lt"/>
                <a:cs typeface="Times New Roman" panose="02020603050405020304" pitchFamily="18" charset="0"/>
              </a:rPr>
            </a:br>
            <a:r>
              <a:rPr lang="en-US" sz="1200" b="1" dirty="0">
                <a:solidFill>
                  <a:srgbClr val="C00000"/>
                </a:solidFill>
                <a:latin typeface="+mj-lt"/>
                <a:cs typeface="Times New Roman" panose="02020603050405020304" pitchFamily="18" charset="0"/>
              </a:rPr>
              <a:t>JEHOVAH-TSIDKENU</a:t>
            </a:r>
            <a:r>
              <a:rPr lang="en-US" sz="1200" dirty="0">
                <a:solidFill>
                  <a:srgbClr val="444444"/>
                </a:solidFill>
                <a:latin typeface="+mj-lt"/>
                <a:cs typeface="Times New Roman" panose="02020603050405020304" pitchFamily="18" charset="0"/>
              </a:rPr>
              <a:t>……Jeremiah 23:6</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meaning “The Lord our righteousness”</a:t>
            </a:r>
            <a:br>
              <a:rPr lang="en-US" sz="1200" dirty="0">
                <a:latin typeface="+mj-lt"/>
                <a:cs typeface="Times New Roman" panose="02020603050405020304" pitchFamily="18" charset="0"/>
              </a:rPr>
            </a:br>
            <a:r>
              <a:rPr lang="en-US" sz="1200" b="1" dirty="0">
                <a:solidFill>
                  <a:srgbClr val="C00000"/>
                </a:solidFill>
                <a:latin typeface="+mj-lt"/>
                <a:cs typeface="Times New Roman" panose="02020603050405020304" pitchFamily="18" charset="0"/>
              </a:rPr>
              <a:t>JEHOVAH-JIREH</a:t>
            </a:r>
            <a:r>
              <a:rPr lang="en-US" sz="1200" dirty="0">
                <a:solidFill>
                  <a:srgbClr val="444444"/>
                </a:solidFill>
                <a:latin typeface="+mj-lt"/>
                <a:cs typeface="Times New Roman" panose="02020603050405020304" pitchFamily="18" charset="0"/>
              </a:rPr>
              <a:t>………Genesis 22:13-14</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meaning “The Lord will provide”</a:t>
            </a:r>
            <a:br>
              <a:rPr lang="en-US" sz="1200" dirty="0">
                <a:latin typeface="+mj-lt"/>
                <a:cs typeface="Times New Roman" panose="02020603050405020304" pitchFamily="18" charset="0"/>
              </a:rPr>
            </a:br>
            <a:r>
              <a:rPr lang="en-US" sz="1200" b="1" dirty="0">
                <a:solidFill>
                  <a:srgbClr val="C00000"/>
                </a:solidFill>
                <a:latin typeface="+mj-lt"/>
                <a:cs typeface="Times New Roman" panose="02020603050405020304" pitchFamily="18" charset="0"/>
              </a:rPr>
              <a:t>JEHOVAH-NISSI</a:t>
            </a:r>
            <a:r>
              <a:rPr lang="en-US" sz="1200" dirty="0">
                <a:solidFill>
                  <a:srgbClr val="444444"/>
                </a:solidFill>
                <a:latin typeface="+mj-lt"/>
                <a:cs typeface="Times New Roman" panose="02020603050405020304" pitchFamily="18" charset="0"/>
              </a:rPr>
              <a:t>………Exodus 17:15</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meaning “The Lord our banner”</a:t>
            </a:r>
            <a:br>
              <a:rPr lang="en-US" sz="1200" dirty="0">
                <a:latin typeface="+mj-lt"/>
                <a:cs typeface="Times New Roman" panose="02020603050405020304" pitchFamily="18" charset="0"/>
              </a:rPr>
            </a:br>
            <a:r>
              <a:rPr lang="en-US" sz="1200" b="1" dirty="0">
                <a:solidFill>
                  <a:srgbClr val="C00000"/>
                </a:solidFill>
                <a:latin typeface="+mj-lt"/>
                <a:cs typeface="Times New Roman" panose="02020603050405020304" pitchFamily="18" charset="0"/>
              </a:rPr>
              <a:t>JEHOVAH-SHALOM</a:t>
            </a:r>
            <a:r>
              <a:rPr lang="en-US" sz="1200" dirty="0">
                <a:solidFill>
                  <a:srgbClr val="444444"/>
                </a:solidFill>
                <a:latin typeface="+mj-lt"/>
                <a:cs typeface="Times New Roman" panose="02020603050405020304" pitchFamily="18" charset="0"/>
              </a:rPr>
              <a:t>……..Judges 6:24</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meaning “The Lord is peace”</a:t>
            </a:r>
            <a:br>
              <a:rPr lang="en-US" sz="1200" dirty="0">
                <a:latin typeface="+mj-lt"/>
                <a:cs typeface="Times New Roman" panose="02020603050405020304" pitchFamily="18" charset="0"/>
              </a:rPr>
            </a:br>
            <a:r>
              <a:rPr lang="en-US" sz="1200" b="1" dirty="0">
                <a:solidFill>
                  <a:srgbClr val="C00000"/>
                </a:solidFill>
                <a:latin typeface="+mj-lt"/>
                <a:cs typeface="Times New Roman" panose="02020603050405020304" pitchFamily="18" charset="0"/>
              </a:rPr>
              <a:t>EL-ROI</a:t>
            </a:r>
            <a:r>
              <a:rPr lang="en-US" sz="1200" dirty="0">
                <a:solidFill>
                  <a:srgbClr val="444444"/>
                </a:solidFill>
                <a:latin typeface="+mj-lt"/>
                <a:cs typeface="Times New Roman" panose="02020603050405020304" pitchFamily="18" charset="0"/>
              </a:rPr>
              <a:t>…………….Genesis 16:13</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meaning “The strong one who sees”</a:t>
            </a:r>
            <a:br>
              <a:rPr lang="en-US" sz="1200" dirty="0">
                <a:latin typeface="+mj-lt"/>
                <a:cs typeface="Times New Roman" panose="02020603050405020304" pitchFamily="18" charset="0"/>
              </a:rPr>
            </a:br>
            <a:r>
              <a:rPr lang="en-US" sz="1200" b="1" dirty="0">
                <a:solidFill>
                  <a:srgbClr val="C00000"/>
                </a:solidFill>
                <a:latin typeface="+mj-lt"/>
                <a:cs typeface="Times New Roman" panose="02020603050405020304" pitchFamily="18" charset="0"/>
              </a:rPr>
              <a:t>EL-SHADDAI</a:t>
            </a:r>
            <a:r>
              <a:rPr lang="en-US" sz="1200" dirty="0">
                <a:solidFill>
                  <a:srgbClr val="444444"/>
                </a:solidFill>
                <a:latin typeface="+mj-lt"/>
                <a:cs typeface="Times New Roman" panose="02020603050405020304" pitchFamily="18" charset="0"/>
              </a:rPr>
              <a:t>…………Genesis 17:1,Psalm 91:1</a:t>
            </a:r>
            <a:br>
              <a:rPr lang="en-US" sz="1200" dirty="0">
                <a:latin typeface="+mj-lt"/>
                <a:cs typeface="Times New Roman" panose="02020603050405020304" pitchFamily="18" charset="0"/>
              </a:rPr>
            </a:br>
            <a:r>
              <a:rPr lang="en-US" sz="1200" dirty="0">
                <a:solidFill>
                  <a:srgbClr val="444444"/>
                </a:solidFill>
                <a:latin typeface="+mj-lt"/>
                <a:cs typeface="Times New Roman" panose="02020603050405020304" pitchFamily="18" charset="0"/>
              </a:rPr>
              <a:t>meaning “The God of the mountains or God Almighty”</a:t>
            </a:r>
          </a:p>
          <a:p>
            <a:endParaRPr lang="en-US" sz="1200" dirty="0">
              <a:latin typeface="+mj-lt"/>
              <a:cs typeface="Times New Roman" panose="02020603050405020304" pitchFamily="18" charset="0"/>
            </a:endParaRPr>
          </a:p>
        </p:txBody>
      </p:sp>
      <p:sp>
        <p:nvSpPr>
          <p:cNvPr id="2" name="Rectangle 1"/>
          <p:cNvSpPr/>
          <p:nvPr/>
        </p:nvSpPr>
        <p:spPr>
          <a:xfrm>
            <a:off x="5911111" y="8418314"/>
            <a:ext cx="428322"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30</a:t>
            </a:r>
          </a:p>
        </p:txBody>
      </p:sp>
      <p:sp>
        <p:nvSpPr>
          <p:cNvPr id="8" name="Rectangle 7"/>
          <p:cNvSpPr/>
          <p:nvPr/>
        </p:nvSpPr>
        <p:spPr>
          <a:xfrm>
            <a:off x="1948288" y="6656370"/>
            <a:ext cx="3429000" cy="1292662"/>
          </a:xfrm>
          <a:prstGeom prst="rect">
            <a:avLst/>
          </a:prstGeom>
        </p:spPr>
        <p:txBody>
          <a:bodyPr>
            <a:spAutoFit/>
          </a:bodyPr>
          <a:lstStyle/>
          <a:p>
            <a:r>
              <a:rPr lang="en-US" i="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“Lord you are awesome in power and full of glory. Thank you for being my</a:t>
            </a:r>
            <a:r>
              <a:rPr lang="en-US" sz="1200" b="1" i="1" dirty="0">
                <a:latin typeface="Times New Roman" panose="02020603050405020304" pitchFamily="18" charset="0"/>
                <a:cs typeface="Times New Roman" panose="02020603050405020304" pitchFamily="18" charset="0"/>
              </a:rPr>
              <a:t> Jehovah-Jireh</a:t>
            </a:r>
            <a:r>
              <a:rPr lang="en-US" sz="1200" i="1" dirty="0">
                <a:latin typeface="Times New Roman" panose="02020603050405020304" pitchFamily="18" charset="0"/>
                <a:cs typeface="Times New Roman" panose="02020603050405020304" pitchFamily="18" charset="0"/>
              </a:rPr>
              <a:t>!  You are my provider and I fully trust you. You are my </a:t>
            </a:r>
            <a:r>
              <a:rPr lang="en-US" sz="1200" b="1" i="1" dirty="0">
                <a:latin typeface="Times New Roman" panose="02020603050405020304" pitchFamily="18" charset="0"/>
                <a:cs typeface="Times New Roman" panose="02020603050405020304" pitchFamily="18" charset="0"/>
              </a:rPr>
              <a:t>Jehovah</a:t>
            </a:r>
          </a:p>
          <a:p>
            <a:r>
              <a:rPr lang="en-US" sz="1200" b="1" i="1" dirty="0">
                <a:latin typeface="Times New Roman" panose="02020603050405020304" pitchFamily="18" charset="0"/>
                <a:cs typeface="Times New Roman" panose="02020603050405020304" pitchFamily="18" charset="0"/>
              </a:rPr>
              <a:t>Shalom</a:t>
            </a:r>
            <a:r>
              <a:rPr lang="en-US" sz="1200" i="1" dirty="0">
                <a:latin typeface="Times New Roman" panose="02020603050405020304" pitchFamily="18" charset="0"/>
                <a:cs typeface="Times New Roman" panose="02020603050405020304" pitchFamily="18" charset="0"/>
              </a:rPr>
              <a:t>.  You are my peace.  I rest in your sovereign care! Thank you for being my hope, my help and my God. I honor you name above all names.”</a:t>
            </a:r>
          </a:p>
        </p:txBody>
      </p:sp>
      <p:sp>
        <p:nvSpPr>
          <p:cNvPr id="11" name="Rectangle 10"/>
          <p:cNvSpPr/>
          <p:nvPr/>
        </p:nvSpPr>
        <p:spPr>
          <a:xfrm>
            <a:off x="2407091" y="487231"/>
            <a:ext cx="2043817" cy="369332"/>
          </a:xfrm>
          <a:prstGeom prst="rect">
            <a:avLst/>
          </a:prstGeom>
        </p:spPr>
        <p:txBody>
          <a:bodyPr wrap="square">
            <a:spAutoFit/>
          </a:bodyPr>
          <a:lstStyle/>
          <a:p>
            <a:r>
              <a:rPr lang="en-US" u="sng" dirty="0">
                <a:latin typeface="Times New Roman" panose="02020603050405020304" pitchFamily="18" charset="0"/>
                <a:cs typeface="Times New Roman" panose="02020603050405020304" pitchFamily="18" charset="0"/>
              </a:rPr>
              <a:t>The Names of God</a:t>
            </a:r>
          </a:p>
        </p:txBody>
      </p:sp>
      <p:pic>
        <p:nvPicPr>
          <p:cNvPr id="12" name="Picture 2" descr="http://royaltyfreeclipart.com/christian/pics/praying.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15" r="21256"/>
          <a:stretch/>
        </p:blipFill>
        <p:spPr bwMode="auto">
          <a:xfrm>
            <a:off x="1000039" y="6902591"/>
            <a:ext cx="787385" cy="10138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10880" y="6360096"/>
            <a:ext cx="1236236" cy="307777"/>
          </a:xfrm>
          <a:prstGeom prst="rect">
            <a:avLst/>
          </a:prstGeom>
          <a:noFill/>
        </p:spPr>
        <p:txBody>
          <a:bodyPr wrap="none" rtlCol="0">
            <a:spAutoFit/>
          </a:bodyPr>
          <a:lstStyle/>
          <a:p>
            <a:r>
              <a:rPr lang="en-US" sz="1400" u="sng" dirty="0">
                <a:latin typeface="Times New Roman" panose="02020603050405020304" pitchFamily="18" charset="0"/>
                <a:cs typeface="Times New Roman" panose="02020603050405020304" pitchFamily="18" charset="0"/>
              </a:rPr>
              <a:t>Sample Prayer</a:t>
            </a:r>
          </a:p>
        </p:txBody>
      </p:sp>
    </p:spTree>
    <p:extLst>
      <p:ext uri="{BB962C8B-B14F-4D97-AF65-F5344CB8AC3E}">
        <p14:creationId xmlns:p14="http://schemas.microsoft.com/office/powerpoint/2010/main" val="2646198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8698" y="411352"/>
            <a:ext cx="5946620" cy="8617744"/>
          </a:xfrm>
          <a:prstGeom prst="rect">
            <a:avLst/>
          </a:prstGeom>
        </p:spPr>
        <p:txBody>
          <a:bodyPr wrap="square">
            <a:spAutoFit/>
          </a:bodyPr>
          <a:lstStyle/>
          <a:p>
            <a:r>
              <a:rPr lang="en-US" sz="1200" dirty="0"/>
              <a:t>					</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We hallow his name when we give him glory and sanctify 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name. Praying the names of God is awesome.  When we hallow the different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names of God we begin to discover his infinite goodness, his matchless splendor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his mighty power.  His name(s) begin to build faith in our hearts as we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transition to the next part of the Lord’s Prayer.</a:t>
            </a:r>
            <a:endParaRPr lang="en-US" sz="11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200" u="sng" dirty="0">
                <a:solidFill>
                  <a:schemeClr val="accent5">
                    <a:lumMod val="75000"/>
                  </a:schemeClr>
                </a:solidFill>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“Your Kingdom Come”</a:t>
            </a:r>
            <a:endParaRPr lang="en-US"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This theme focuses on releasing the kingdom of heaven upon the earth.  This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kind of prayer is more declarative and less reflective.  We can pray that the kingdom</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God would invade an area or region.  Our church mobilized a prayer team to go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stand outside an abortion clinic for three years.  Those intercessors faithfully laid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siege to the property in prayer.  After three years of praying for his kingdom to invade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dark place, the clinic was closed!  The property was sold to a ministry.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kingdom of God invaded that horrible clinic and closed it.  There really is power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prayer!  The Lord wants his disciples to learn how to release heaven on earth.  This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kind of prayer is bold and humbly calls on heaven to invade dark places.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31</a:t>
            </a:r>
          </a:p>
          <a:p>
            <a:endParaRPr lang="en-US" sz="1200" dirty="0">
              <a:latin typeface="Times New Roman" panose="02020603050405020304" pitchFamily="18" charset="0"/>
              <a:cs typeface="Times New Roman" panose="02020603050405020304" pitchFamily="18" charset="0"/>
            </a:endParaRPr>
          </a:p>
        </p:txBody>
      </p:sp>
      <p:pic>
        <p:nvPicPr>
          <p:cNvPr id="7" name="Picture 2" descr="http://royaltyfreeclipart.com/christian/pics/praying.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15" r="21256"/>
          <a:stretch/>
        </p:blipFill>
        <p:spPr bwMode="auto">
          <a:xfrm>
            <a:off x="1182872" y="7308350"/>
            <a:ext cx="787385" cy="10138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10882" y="6853221"/>
            <a:ext cx="1236236" cy="307777"/>
          </a:xfrm>
          <a:prstGeom prst="rect">
            <a:avLst/>
          </a:prstGeom>
          <a:noFill/>
        </p:spPr>
        <p:txBody>
          <a:bodyPr wrap="none" rtlCol="0">
            <a:spAutoFit/>
          </a:bodyPr>
          <a:lstStyle/>
          <a:p>
            <a:r>
              <a:rPr lang="en-US" sz="1400" u="sng" dirty="0">
                <a:latin typeface="Times New Roman" panose="02020603050405020304" pitchFamily="18" charset="0"/>
                <a:cs typeface="Times New Roman" panose="02020603050405020304" pitchFamily="18" charset="0"/>
              </a:rPr>
              <a:t>Sample Prayer</a:t>
            </a:r>
          </a:p>
        </p:txBody>
      </p:sp>
      <p:sp>
        <p:nvSpPr>
          <p:cNvPr id="9" name="Rectangle 8"/>
          <p:cNvSpPr/>
          <p:nvPr/>
        </p:nvSpPr>
        <p:spPr>
          <a:xfrm>
            <a:off x="1970257" y="7321422"/>
            <a:ext cx="3429000" cy="1107996"/>
          </a:xfrm>
          <a:prstGeom prst="rect">
            <a:avLst/>
          </a:prstGeom>
        </p:spPr>
        <p:txBody>
          <a:bodyPr>
            <a:spAutoFit/>
          </a:bodyPr>
          <a:lstStyle/>
          <a:p>
            <a:r>
              <a:rPr lang="en-US" i="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“Lord we ask  you to invade earth with your kingdom! We pray that the justice of heaven would invade this darkness. We pray that the healing of heaven would touch many lives.  Lord we ask for your kingdom to come to earth.”</a:t>
            </a:r>
          </a:p>
        </p:txBody>
      </p:sp>
    </p:spTree>
    <p:extLst>
      <p:ext uri="{BB962C8B-B14F-4D97-AF65-F5344CB8AC3E}">
        <p14:creationId xmlns:p14="http://schemas.microsoft.com/office/powerpoint/2010/main" val="3743764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7321" y="442834"/>
            <a:ext cx="6031509" cy="8371523"/>
          </a:xfrm>
          <a:prstGeom prst="rect">
            <a:avLst/>
          </a:prstGeom>
        </p:spPr>
        <p:txBody>
          <a:bodyPr wrap="square">
            <a:spAutoFit/>
          </a:bodyPr>
          <a:lstStyle/>
          <a:p>
            <a:r>
              <a:rPr lang="en-US" sz="1200" dirty="0"/>
              <a:t>					</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“Give us this day our daily bread”</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Lord understands our daily needs.  He lived on earth and felt the pang of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hunger.  He instructs us to ask for our daily needs.  When I was a student attending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Appalachian Bible College, I worked at the local A&amp;P food store.  One evening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felt an unusual unction to take some of the left-over deli food to a family.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store manager allowed us to take the left-over food that would be thrown out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next morning.  So, I took a large amount of food and packed it in my car.  I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drove to the family's home and tentatively knocked on their door.  What would I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tell them?  Would I offend them with this slightly overcooked food?  The door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opened and I offered the food to the wife of the college student.  She immediately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thanked the Lord and called the children to the door.  She motioned to the dinner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table that had been neatly set for dinner without any food.  When she received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food she said to her four children that the Lord had heard her prayers.  Tears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began to stream down her face as she thanked me for hearing the Lord.  She had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set the table without any food, but prayed and thanked the Lord for her daily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bread.  I will never forget that moment.  I still remember the Lord speaking to my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heart about the extra food and about the family that needed it.  That has never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happened again in my life.  I am so grateful that I got to witness her powerful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prayer miracle for daily bread.  James teaches us that we have not because we ask</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not!  Ask God for your daily needs!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32</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090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3885" y="278271"/>
            <a:ext cx="5995116" cy="898707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sz="3200" b="1" dirty="0">
                <a:latin typeface="BODONI 72 OLDSTYLE BOOK" pitchFamily="2" charset="0"/>
                <a:cs typeface="Times New Roman" panose="02020603050405020304" pitchFamily="18" charset="0"/>
              </a:rPr>
              <a:t>Introduction</a:t>
            </a:r>
            <a:endParaRPr lang="en-US" b="1" dirty="0">
              <a:latin typeface="BODONI 72 OLDSTYLE BOOK" pitchFamily="2"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sz="1400" b="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Welcome to the Shepherd’s Manual.  I pray that you will be encouraged</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and strengthened as you become familiar with this daily resource for pastors.</a:t>
            </a:r>
          </a:p>
          <a:p>
            <a:pPr algn="just"/>
            <a:r>
              <a:rPr lang="en-US" sz="1200" dirty="0">
                <a:latin typeface="Times New Roman" panose="02020603050405020304" pitchFamily="18" charset="0"/>
                <a:cs typeface="Times New Roman" panose="02020603050405020304" pitchFamily="18" charset="0"/>
              </a:rPr>
              <a:t> </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After serving in ministry for over twenty years and traveling to many churches</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around the world, I developed a burden for pastors.  I have been privileged to </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pastor four different churches during the past twenty years.  During this period</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of ministry, I have failed at times and succeeded at times.  I have made mistakes</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and I have accomplished great things as a pastor.  Most of all, I continue to </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learn.  Learning to be an effective pastor is a lifetime pursuit!  </a:t>
            </a:r>
          </a:p>
          <a:p>
            <a:pPr algn="just"/>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The call to being a pastor is very demanding!  To be a successful pastor you</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will have to dedicate your life to this holy occupation.  There is no higher</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calling than to faithfully shepherd God’s Church.  I applaud your desire to</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grow in this calling.  As you read through the pages of this manual, open your </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heart to the Master Shepherd.  Jesus desires to see his flock grow.  Jesus loves</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his Church and has called under shepherds to serve his divine purposes. </a:t>
            </a:r>
          </a:p>
          <a:p>
            <a:pPr algn="just"/>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 has called you to take care of His sheep!  </a:t>
            </a:r>
          </a:p>
          <a:p>
            <a:endParaRPr lang="en-US" sz="1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i</a:t>
            </a:r>
          </a:p>
        </p:txBody>
      </p:sp>
      <p:pic>
        <p:nvPicPr>
          <p:cNvPr id="3" name="Picture 2" descr="http://www.shopzeus.co.uk/thumbnail.php?image=http://zeusd1.shopzeus.com/images/clipart.com/3000062.jpg&amp;height=180&amp;width=1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017" y="1381803"/>
            <a:ext cx="1567426" cy="123026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3111880" y="1138368"/>
            <a:ext cx="6350" cy="311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a:off x="2994780" y="1282780"/>
            <a:ext cx="2469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50" name="Ink 49">
                <a:extLst>
                  <a:ext uri="{FF2B5EF4-FFF2-40B4-BE49-F238E27FC236}">
                    <a16:creationId xmlns:a16="http://schemas.microsoft.com/office/drawing/2014/main" id="{BC6767B5-1DD1-E54C-ADCB-857999509B99}"/>
                  </a:ext>
                </a:extLst>
              </p14:cNvPr>
              <p14:cNvContentPartPr/>
              <p14:nvPr/>
            </p14:nvContentPartPr>
            <p14:xfrm>
              <a:off x="3053250" y="1593930"/>
              <a:ext cx="129960" cy="77040"/>
            </p14:xfrm>
          </p:contentPart>
        </mc:Choice>
        <mc:Fallback xmlns="">
          <p:pic>
            <p:nvPicPr>
              <p:cNvPr id="50" name="Ink 49">
                <a:extLst>
                  <a:ext uri="{FF2B5EF4-FFF2-40B4-BE49-F238E27FC236}">
                    <a16:creationId xmlns:a16="http://schemas.microsoft.com/office/drawing/2014/main" id="{BC6767B5-1DD1-E54C-ADCB-857999509B99}"/>
                  </a:ext>
                </a:extLst>
              </p:cNvPr>
              <p:cNvPicPr/>
              <p:nvPr/>
            </p:nvPicPr>
            <p:blipFill>
              <a:blip r:embed="rId4"/>
              <a:stretch>
                <a:fillRect/>
              </a:stretch>
            </p:blipFill>
            <p:spPr>
              <a:xfrm>
                <a:off x="2999399" y="1485930"/>
                <a:ext cx="237303"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0" name="Ink 59">
                <a:extLst>
                  <a:ext uri="{FF2B5EF4-FFF2-40B4-BE49-F238E27FC236}">
                    <a16:creationId xmlns:a16="http://schemas.microsoft.com/office/drawing/2014/main" id="{43FB13A9-6C0A-2348-ADDC-40B78547A607}"/>
                  </a:ext>
                </a:extLst>
              </p14:cNvPr>
              <p14:cNvContentPartPr/>
              <p14:nvPr/>
            </p14:nvContentPartPr>
            <p14:xfrm rot="18674831">
              <a:off x="2945309" y="1500834"/>
              <a:ext cx="744840" cy="689400"/>
            </p14:xfrm>
          </p:contentPart>
        </mc:Choice>
        <mc:Fallback xmlns="">
          <p:pic>
            <p:nvPicPr>
              <p:cNvPr id="60" name="Ink 59">
                <a:extLst>
                  <a:ext uri="{FF2B5EF4-FFF2-40B4-BE49-F238E27FC236}">
                    <a16:creationId xmlns:a16="http://schemas.microsoft.com/office/drawing/2014/main" id="{43FB13A9-6C0A-2348-ADDC-40B78547A607}"/>
                  </a:ext>
                </a:extLst>
              </p:cNvPr>
              <p:cNvPicPr/>
              <p:nvPr/>
            </p:nvPicPr>
            <p:blipFill>
              <a:blip r:embed="rId6"/>
              <a:stretch>
                <a:fillRect/>
              </a:stretch>
            </p:blipFill>
            <p:spPr>
              <a:xfrm rot="18674831">
                <a:off x="2891309" y="1392834"/>
                <a:ext cx="852480" cy="905040"/>
              </a:xfrm>
              <a:prstGeom prst="rect">
                <a:avLst/>
              </a:prstGeom>
            </p:spPr>
          </p:pic>
        </mc:Fallback>
      </mc:AlternateContent>
    </p:spTree>
    <p:extLst>
      <p:ext uri="{BB962C8B-B14F-4D97-AF65-F5344CB8AC3E}">
        <p14:creationId xmlns:p14="http://schemas.microsoft.com/office/powerpoint/2010/main" val="1436934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2859" y="524601"/>
            <a:ext cx="5946620" cy="8463855"/>
          </a:xfrm>
          <a:prstGeom prst="rect">
            <a:avLst/>
          </a:prstGeom>
        </p:spPr>
        <p:txBody>
          <a:bodyPr wrap="square">
            <a:spAutoFit/>
          </a:bodyPr>
          <a:lstStyle/>
          <a:p>
            <a:r>
              <a:rPr lang="en-US" sz="1200" dirty="0"/>
              <a:t>					</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Forgive us our debts”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kind of prayer focuses on repentance.  The best example of this kind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prayer is found in Psalm 51.  David had sinned greatly before the Lord and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Israel.  He had committed murder, and adultery.  This Psalm is a beautiful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example of repentance.   A few years ago, I was teaching a small group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pastors in the Amazon region of Peru.  During the conference I felt led to call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men to repentance.  Many of them did not know what to pray.  I invited them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bring their Bibles to the altar and to pray from Psalms 51.  As the men read from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Psalm 51 and confessed their sin, sounds of convicted hearts began to ascend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throne of God.   The men were weeping, wailing and confessing their sins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as they read from Psalm 51.   The apostle John encourages us to confess our sin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1 John 1:9.  He encourages repentance and teaches us that, “He is faithful and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just to forgive our sins, as we confess them”.  Sadly, many believers never engage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this kind of prayer.  They believe that after salvation they no longer need to ask for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forgiveness when they sin.  The apostle John wrote to the church to remind them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they needed to confess their sin.  When this happens revival can overtake a region.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Many revivals focus on this kind of prayer.  I visited the Brownsville revival in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Pensacola, Florida.  The Spirit of God moved on multitudes.  The common theme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was repentance</a:t>
            </a:r>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33 </a:t>
            </a:r>
          </a:p>
          <a:p>
            <a:r>
              <a:rPr lang="en-US" sz="14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8876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3151" y="340568"/>
            <a:ext cx="6084849" cy="8540800"/>
          </a:xfrm>
          <a:prstGeom prst="rect">
            <a:avLst/>
          </a:prstGeom>
        </p:spPr>
        <p:txBody>
          <a:bodyPr wrap="square">
            <a:spAutoFit/>
          </a:bodyPr>
          <a:lstStyle/>
          <a:p>
            <a:r>
              <a:rPr lang="en-US" sz="1200" dirty="0"/>
              <a:t>					</a:t>
            </a:r>
            <a:endParaRPr lang="en-US" sz="12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en-US" sz="1600" u="sng" dirty="0">
                <a:latin typeface="Times New Roman" panose="02020603050405020304" pitchFamily="18" charset="0"/>
                <a:cs typeface="Times New Roman" panose="02020603050405020304" pitchFamily="18" charset="0"/>
              </a:rPr>
              <a:t>Lead us not into temptation but </a:t>
            </a:r>
            <a:r>
              <a:rPr lang="en-US" sz="1600" b="1" u="sng" dirty="0">
                <a:latin typeface="Times New Roman" panose="02020603050405020304" pitchFamily="18" charset="0"/>
                <a:cs typeface="Times New Roman" panose="02020603050405020304" pitchFamily="18" charset="0"/>
              </a:rPr>
              <a:t>deliver</a:t>
            </a:r>
            <a:r>
              <a:rPr lang="en-US" sz="1600" u="sng" dirty="0">
                <a:latin typeface="Times New Roman" panose="02020603050405020304" pitchFamily="18" charset="0"/>
                <a:cs typeface="Times New Roman" panose="02020603050405020304" pitchFamily="18" charset="0"/>
              </a:rPr>
              <a:t> us from evil”</a:t>
            </a:r>
          </a:p>
          <a:p>
            <a:endParaRPr lang="en-US" sz="1600" u="sng" dirty="0">
              <a:latin typeface="Times New Roman" panose="02020603050405020304" pitchFamily="18" charset="0"/>
              <a:cs typeface="Times New Roman" panose="02020603050405020304" pitchFamily="18" charset="0"/>
            </a:endParaRPr>
          </a:p>
          <a:p>
            <a:endParaRPr lang="en-US" sz="1100" u="sng" dirty="0">
              <a:latin typeface="Times New Roman" panose="02020603050405020304" pitchFamily="18" charset="0"/>
              <a:cs typeface="Times New Roman" panose="02020603050405020304" pitchFamily="18" charset="0"/>
            </a:endParaRPr>
          </a:p>
          <a:p>
            <a:endParaRPr lang="en-US" sz="1100" u="sng"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kind of prayer focuses on spiritual warfare.  When I was in Africa, an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evangelist named Frank Oasis  prayed a prayer of deliverance over a man.  I will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never forget the experience.  The man receiving the prayer of deliverance began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writhe like a snake on the ground.  He looked like a serpent.  After some intense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prayer the man came into his right mind and straightened out.  Something amazing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had happened.  He was set free from evil.  Jesus gave us authority over demons!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 gave us authority to pray for those bound by demons to set them free.  This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kind of prayer is not timid or reflective.  When I was in the Amazon on one of my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earlier trips, a doctor brought a man over to me for prayer.  He was moving like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snake.  I remembered my earlier experience in Africa, so I began to pray for him.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After a few moments, the doctor brought me back to the same man.  The man had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continued moving like a snake after my prayer.  The doctor smiled at me and said,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first prayer didn’t work, try it again”.  I took a deep breath and realized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hadn’t prayed with the authority of Jesus.  This time I prayed with bold faith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commanded the demon to go, in the name of Jesus.  After a few minutes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doctor came back and said, “great job, it worked this time”.  We both laughed.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What was the difference between the two  prayers?  The second prayer was offered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faith and boldness.  Different kinds of prayers require different kinds of emphasis.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567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8789" y="403146"/>
            <a:ext cx="6049211" cy="9017853"/>
          </a:xfrm>
          <a:prstGeom prst="rect">
            <a:avLst/>
          </a:prstGeom>
        </p:spPr>
        <p:txBody>
          <a:bodyPr wrap="square">
            <a:spAutoFit/>
          </a:bodyPr>
          <a:lstStyle/>
          <a:p>
            <a:r>
              <a:rPr lang="en-US" sz="1200" dirty="0"/>
              <a:t>					</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“For Thine is the glory”</a:t>
            </a:r>
          </a:p>
          <a:p>
            <a:endParaRPr lang="en-US" u="sng" dirty="0">
              <a:latin typeface="Times New Roman" panose="02020603050405020304" pitchFamily="18" charset="0"/>
              <a:cs typeface="Times New Roman" panose="02020603050405020304" pitchFamily="18" charset="0"/>
            </a:endParaRPr>
          </a:p>
          <a:p>
            <a:endParaRPr lang="en-US" sz="1200" u="sng"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kind of prayer focuses on absolute surrender in praise.  While I was visiting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Kansas City attending an International House of Prayer (IHOP) conference, I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experienced an unusual manifestation of his glory.  The International House of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Prayer located in Kansas City focuses on 24/7 night and day prayer.  During one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the conference sessions, there was a mighty release of prayer and praise.  As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we lifted up our hearts in absolute worship the atmosphere was filled with his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glory.  I have never been “slain in the spirit”,  but on this occasion, I came close.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While we were giving glorious praise to the Lord, my knees buckled and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something happened to my body.  The glory of the Lord pressed me.  I  looked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around the room and saw many people laying on the floor.  I was holding on to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chair with weak knees and eventually had to sit down.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glory of the Lord had descended on us.  This was the only time that I had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ever experienced anything like that.  The only thing I can say is, I want more!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All glory belongs to Him.  This prayer focuses on giving God complete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heartfelt praise!  Allow yourself to be totally abandoned to God in absolute worship.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Prayer and praise mix together when you become consumed in his presence!</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35</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79883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3986" y="1357759"/>
            <a:ext cx="5715000" cy="276998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The great Apostle Paul wrote this about the necessity of praying</a:t>
            </a:r>
            <a:r>
              <a:rPr lang="en-US" sz="1200" b="1" dirty="0">
                <a:latin typeface="Times New Roman" panose="02020603050405020304" pitchFamily="18" charset="0"/>
                <a:cs typeface="Times New Roman" panose="02020603050405020304" pitchFamily="18" charset="0"/>
              </a:rPr>
              <a:t> </a:t>
            </a:r>
            <a:r>
              <a:rPr lang="en-US" sz="1200" b="1" dirty="0">
                <a:solidFill>
                  <a:srgbClr val="C00000"/>
                </a:solidFill>
                <a:latin typeface="Times New Roman" panose="02020603050405020304" pitchFamily="18" charset="0"/>
                <a:cs typeface="Times New Roman" panose="02020603050405020304" pitchFamily="18" charset="0"/>
              </a:rPr>
              <a:t>different</a:t>
            </a:r>
          </a:p>
          <a:p>
            <a:endParaRPr lang="en-US" sz="1200" b="1" dirty="0">
              <a:solidFill>
                <a:srgbClr val="C00000"/>
              </a:solidFill>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kinds </a:t>
            </a:r>
            <a:r>
              <a:rPr lang="en-US" sz="1200" b="1" dirty="0">
                <a:latin typeface="Times New Roman" panose="02020603050405020304" pitchFamily="18" charset="0"/>
                <a:cs typeface="Times New Roman" panose="02020603050405020304" pitchFamily="18" charset="0"/>
              </a:rPr>
              <a:t>of prayer</a:t>
            </a:r>
            <a:r>
              <a:rPr lang="en-US" sz="1200" dirty="0">
                <a:latin typeface="Times New Roman" panose="02020603050405020304" pitchFamily="18" charset="0"/>
                <a:cs typeface="Times New Roman" panose="02020603050405020304" pitchFamily="18" charset="0"/>
              </a:rPr>
              <a:t> to the Ephesian believers.  He said, “Pray in the Spirit on all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occasions </a:t>
            </a:r>
            <a:r>
              <a:rPr lang="en-US" sz="1200" b="1" dirty="0">
                <a:latin typeface="Times New Roman" panose="02020603050405020304" pitchFamily="18" charset="0"/>
                <a:cs typeface="Times New Roman" panose="02020603050405020304" pitchFamily="18" charset="0"/>
              </a:rPr>
              <a:t>with</a:t>
            </a:r>
            <a:r>
              <a:rPr lang="en-US" sz="1200" b="1" dirty="0">
                <a:solidFill>
                  <a:srgbClr val="C00000"/>
                </a:solidFill>
                <a:latin typeface="Times New Roman" panose="02020603050405020304" pitchFamily="18" charset="0"/>
                <a:cs typeface="Times New Roman" panose="02020603050405020304" pitchFamily="18" charset="0"/>
              </a:rPr>
              <a:t> </a:t>
            </a:r>
            <a:r>
              <a:rPr lang="en-US" sz="1200" b="1" u="sng" dirty="0">
                <a:solidFill>
                  <a:srgbClr val="C00000"/>
                </a:solidFill>
                <a:latin typeface="Times New Roman" panose="02020603050405020304" pitchFamily="18" charset="0"/>
                <a:cs typeface="Times New Roman" panose="02020603050405020304" pitchFamily="18" charset="0"/>
              </a:rPr>
              <a:t>all kinds</a:t>
            </a:r>
            <a:r>
              <a:rPr lang="en-US" sz="1200" b="1" u="sng"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of prayers and requests</a:t>
            </a:r>
            <a:r>
              <a:rPr lang="en-US" sz="1200" dirty="0">
                <a:latin typeface="Times New Roman" panose="02020603050405020304" pitchFamily="18" charset="0"/>
                <a:cs typeface="Times New Roman" panose="02020603050405020304" pitchFamily="18" charset="0"/>
              </a:rPr>
              <a:t>.”  Paul instructed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believers to pray with all </a:t>
            </a:r>
            <a:r>
              <a:rPr lang="en-US" sz="1200" u="sng" dirty="0">
                <a:solidFill>
                  <a:srgbClr val="C00000"/>
                </a:solidFill>
                <a:latin typeface="Times New Roman" panose="02020603050405020304" pitchFamily="18" charset="0"/>
                <a:cs typeface="Times New Roman" panose="02020603050405020304" pitchFamily="18" charset="0"/>
              </a:rPr>
              <a:t>kinds</a:t>
            </a:r>
            <a:r>
              <a:rPr lang="en-US" sz="1200" dirty="0">
                <a:solidFill>
                  <a:srgbClr val="C00000"/>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 prayers.  This confirms that there are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many different types of prayers.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hope you are inspired to take a closer look at the themes of the Lord's prayer!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Take time to study them.  There is power in prayer!</a:t>
            </a:r>
            <a:endParaRPr lang="en-US" sz="1200" dirty="0"/>
          </a:p>
        </p:txBody>
      </p:sp>
      <p:sp>
        <p:nvSpPr>
          <p:cNvPr id="5" name="Rectangle 4"/>
          <p:cNvSpPr/>
          <p:nvPr/>
        </p:nvSpPr>
        <p:spPr>
          <a:xfrm>
            <a:off x="1013986" y="4470142"/>
            <a:ext cx="6057900" cy="4493538"/>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Different situations will require different types of prayer!  Here are some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examples of using different types of prayer for different occasions”.</a:t>
            </a:r>
          </a:p>
          <a:p>
            <a:endParaRPr lang="en-US" sz="14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 </a:t>
            </a:r>
            <a:r>
              <a:rPr lang="en-US" sz="1200" b="1" dirty="0">
                <a:latin typeface="Times New Roman" panose="02020603050405020304" pitchFamily="18" charset="0"/>
                <a:cs typeface="Times New Roman" panose="02020603050405020304" pitchFamily="18" charset="0"/>
              </a:rPr>
              <a:t>Prayer for the sick</a:t>
            </a:r>
            <a:r>
              <a:rPr lang="en-US" sz="1200" dirty="0">
                <a:latin typeface="Times New Roman" panose="02020603050405020304" pitchFamily="18" charset="0"/>
                <a:cs typeface="Times New Roman" panose="02020603050405020304" pitchFamily="18" charset="0"/>
              </a:rPr>
              <a:t>- </a:t>
            </a:r>
            <a:r>
              <a:rPr lang="en-US" sz="1200" dirty="0">
                <a:solidFill>
                  <a:srgbClr val="C00000"/>
                </a:solidFill>
                <a:latin typeface="Times New Roman" panose="02020603050405020304" pitchFamily="18" charset="0"/>
                <a:cs typeface="Times New Roman" panose="02020603050405020304" pitchFamily="18" charset="0"/>
              </a:rPr>
              <a:t>Intercession prayer</a:t>
            </a:r>
          </a:p>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	2. </a:t>
            </a:r>
            <a:r>
              <a:rPr lang="en-US" sz="1200" b="1" dirty="0">
                <a:latin typeface="Times New Roman" panose="02020603050405020304" pitchFamily="18" charset="0"/>
                <a:cs typeface="Times New Roman" panose="02020603050405020304" pitchFamily="18" charset="0"/>
              </a:rPr>
              <a:t>Prayer for victory- </a:t>
            </a:r>
            <a:r>
              <a:rPr lang="en-US" sz="1200" dirty="0">
                <a:solidFill>
                  <a:srgbClr val="C00000"/>
                </a:solidFill>
                <a:latin typeface="Times New Roman" panose="02020603050405020304" pitchFamily="18" charset="0"/>
                <a:cs typeface="Times New Roman" panose="02020603050405020304" pitchFamily="18" charset="0"/>
              </a:rPr>
              <a:t>Dominion prayer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3. </a:t>
            </a:r>
            <a:r>
              <a:rPr lang="en-US" sz="1200" b="1" dirty="0">
                <a:latin typeface="Times New Roman" panose="02020603050405020304" pitchFamily="18" charset="0"/>
                <a:cs typeface="Times New Roman" panose="02020603050405020304" pitchFamily="18" charset="0"/>
              </a:rPr>
              <a:t>Prayer for provision- </a:t>
            </a:r>
            <a:r>
              <a:rPr lang="en-US" sz="1200" dirty="0">
                <a:solidFill>
                  <a:srgbClr val="C00000"/>
                </a:solidFill>
                <a:latin typeface="Times New Roman" panose="02020603050405020304" pitchFamily="18" charset="0"/>
                <a:cs typeface="Times New Roman" panose="02020603050405020304" pitchFamily="18" charset="0"/>
              </a:rPr>
              <a:t>Petition prayer</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pastor is responsible to learn the different kinds of prayer and is responsible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teach the congregation how to pray.  The Lord’s Prayer teaches us how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pray!  Take time to pray the different themes of the Lord’s prayer! </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36</a:t>
            </a:r>
          </a:p>
          <a:p>
            <a:endParaRPr lang="en-US" sz="1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258904" y="458793"/>
            <a:ext cx="2340192" cy="338554"/>
          </a:xfrm>
          <a:prstGeom prst="rect">
            <a:avLst/>
          </a:prstGeom>
          <a:noFill/>
        </p:spPr>
        <p:txBody>
          <a:bodyPr wrap="none" rtlCol="0">
            <a:spAutoFit/>
          </a:bodyPr>
          <a:lstStyle/>
          <a:p>
            <a:r>
              <a:rPr lang="en-US" sz="1600" u="sng" dirty="0">
                <a:latin typeface="Times New Roman" panose="02020603050405020304" pitchFamily="18" charset="0"/>
                <a:cs typeface="Times New Roman" panose="02020603050405020304" pitchFamily="18" charset="0"/>
              </a:rPr>
              <a:t> Different Kinds of Prayer</a:t>
            </a:r>
          </a:p>
        </p:txBody>
      </p:sp>
    </p:spTree>
    <p:extLst>
      <p:ext uri="{BB962C8B-B14F-4D97-AF65-F5344CB8AC3E}">
        <p14:creationId xmlns:p14="http://schemas.microsoft.com/office/powerpoint/2010/main" val="4169434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4391" y="-292875"/>
            <a:ext cx="6200302" cy="861774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Sample Prayer Service</a:t>
            </a:r>
          </a:p>
          <a:p>
            <a:endParaRPr lang="en-US"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Welcome	</a:t>
            </a:r>
            <a:r>
              <a:rPr lang="en-US" sz="1200" i="1" dirty="0">
                <a:latin typeface="Times New Roman" panose="02020603050405020304" pitchFamily="18" charset="0"/>
                <a:cs typeface="Times New Roman" panose="02020603050405020304" pitchFamily="18" charset="0"/>
              </a:rPr>
              <a:t>Spend time in open discussion with the congregation 			listening for prayer needs and asking for prayer </a:t>
            </a:r>
          </a:p>
          <a:p>
            <a:r>
              <a:rPr lang="en-US" sz="1200" i="1" dirty="0">
                <a:latin typeface="Times New Roman" panose="02020603050405020304" pitchFamily="18" charset="0"/>
                <a:cs typeface="Times New Roman" panose="02020603050405020304" pitchFamily="18" charset="0"/>
              </a:rPr>
              <a:t>		requests- this is informal and relational!</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Worship 	</a:t>
            </a:r>
            <a:r>
              <a:rPr lang="en-US" sz="1200" i="1" dirty="0">
                <a:latin typeface="Times New Roman" panose="02020603050405020304" pitchFamily="18" charset="0"/>
                <a:cs typeface="Times New Roman" panose="02020603050405020304" pitchFamily="18" charset="0"/>
              </a:rPr>
              <a:t>Worship the Lord and listen to the Holy Spirit!</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Opening Prayer	</a:t>
            </a:r>
            <a:r>
              <a:rPr lang="en-US" sz="1200" i="1" dirty="0">
                <a:latin typeface="Times New Roman" panose="02020603050405020304" pitchFamily="18" charset="0"/>
                <a:cs typeface="Times New Roman" panose="02020603050405020304" pitchFamily="18" charset="0"/>
              </a:rPr>
              <a:t>Give thanks and praise for God’s goodness!</a:t>
            </a:r>
          </a:p>
          <a:p>
            <a:endParaRPr lang="en-US" sz="1200" i="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Group Prayer  	</a:t>
            </a:r>
            <a:r>
              <a:rPr lang="en-US" sz="1200" i="1" dirty="0">
                <a:latin typeface="Times New Roman" panose="02020603050405020304" pitchFamily="18" charset="0"/>
                <a:cs typeface="Times New Roman" panose="02020603050405020304" pitchFamily="18" charset="0"/>
              </a:rPr>
              <a:t>The pastor </a:t>
            </a:r>
            <a:r>
              <a:rPr lang="en-US" sz="1200" b="1" i="1" dirty="0">
                <a:latin typeface="Times New Roman" panose="02020603050405020304" pitchFamily="18" charset="0"/>
                <a:cs typeface="Times New Roman" panose="02020603050405020304" pitchFamily="18" charset="0"/>
              </a:rPr>
              <a:t>helps guide group prayer </a:t>
            </a:r>
            <a:r>
              <a:rPr lang="en-US" sz="1200" i="1" dirty="0">
                <a:latin typeface="Times New Roman" panose="02020603050405020304" pitchFamily="18" charset="0"/>
                <a:cs typeface="Times New Roman" panose="02020603050405020304" pitchFamily="18" charset="0"/>
              </a:rPr>
              <a:t>toward</a:t>
            </a:r>
          </a:p>
          <a:p>
            <a:r>
              <a:rPr lang="en-US" sz="1200" i="1" dirty="0">
                <a:latin typeface="Times New Roman" panose="02020603050405020304" pitchFamily="18" charset="0"/>
                <a:cs typeface="Times New Roman" panose="02020603050405020304" pitchFamily="18" charset="0"/>
              </a:rPr>
              <a:t>		different themes!</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Pray the different kinds of prayer during the</a:t>
            </a:r>
          </a:p>
          <a:p>
            <a:r>
              <a:rPr lang="en-US" sz="1200" i="1" dirty="0">
                <a:latin typeface="Times New Roman" panose="02020603050405020304" pitchFamily="18" charset="0"/>
                <a:cs typeface="Times New Roman" panose="02020603050405020304" pitchFamily="18" charset="0"/>
              </a:rPr>
              <a:t>		meeting. </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Enter into His gates with thanksgiving and praise.</a:t>
            </a:r>
          </a:p>
          <a:p>
            <a:r>
              <a:rPr lang="en-US" sz="1200" i="1" dirty="0">
                <a:latin typeface="Times New Roman" panose="02020603050405020304" pitchFamily="18" charset="0"/>
                <a:cs typeface="Times New Roman" panose="02020603050405020304" pitchFamily="18" charset="0"/>
              </a:rPr>
              <a:t>		Thank the Lord for his goodness. He is a good dad.</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Honor the names of God.  </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Pray repentance prayers focusing on confession of sin.</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Prayer for revival.</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Petition prayer for congregational needs. Pray for</a:t>
            </a:r>
          </a:p>
          <a:p>
            <a:r>
              <a:rPr lang="en-US" sz="1200" i="1" dirty="0">
                <a:latin typeface="Times New Roman" panose="02020603050405020304" pitchFamily="18" charset="0"/>
                <a:cs typeface="Times New Roman" panose="02020603050405020304" pitchFamily="18" charset="0"/>
              </a:rPr>
              <a:t>		provision, healing, and other needs.</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Give God glory!</a:t>
            </a:r>
          </a:p>
          <a:p>
            <a:r>
              <a:rPr lang="en-US" sz="1200" i="1" dirty="0">
                <a:latin typeface="Times New Roman" panose="02020603050405020304" pitchFamily="18" charset="0"/>
                <a:cs typeface="Times New Roman" panose="02020603050405020304" pitchFamily="18" charset="0"/>
              </a:rPr>
              <a:t>		</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Body Ministry	</a:t>
            </a:r>
            <a:r>
              <a:rPr lang="en-US" sz="1200" i="1" dirty="0">
                <a:latin typeface="Times New Roman" panose="02020603050405020304" pitchFamily="18" charset="0"/>
                <a:cs typeface="Times New Roman" panose="02020603050405020304" pitchFamily="18" charset="0"/>
              </a:rPr>
              <a:t>Minister to individual needs as they come up!</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Benediction	</a:t>
            </a:r>
            <a:r>
              <a:rPr lang="en-US" sz="1200" i="1" dirty="0">
                <a:latin typeface="Times New Roman" panose="02020603050405020304" pitchFamily="18" charset="0"/>
                <a:cs typeface="Times New Roman" panose="02020603050405020304" pitchFamily="18" charset="0"/>
              </a:rPr>
              <a:t>Testimonies and closing prayer!</a:t>
            </a:r>
          </a:p>
          <a:p>
            <a:r>
              <a:rPr lang="en-US" sz="1200" i="1" dirty="0">
                <a:latin typeface="Times New Roman" panose="02020603050405020304" pitchFamily="18" charset="0"/>
                <a:cs typeface="Times New Roman" panose="02020603050405020304" pitchFamily="18" charset="0"/>
              </a:rPr>
              <a:t> </a:t>
            </a:r>
          </a:p>
        </p:txBody>
      </p:sp>
      <p:sp>
        <p:nvSpPr>
          <p:cNvPr id="2" name="Rectangle 1"/>
          <p:cNvSpPr/>
          <p:nvPr/>
        </p:nvSpPr>
        <p:spPr>
          <a:xfrm>
            <a:off x="5994931" y="846403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37</a:t>
            </a:r>
          </a:p>
        </p:txBody>
      </p:sp>
    </p:spTree>
    <p:extLst>
      <p:ext uri="{BB962C8B-B14F-4D97-AF65-F5344CB8AC3E}">
        <p14:creationId xmlns:p14="http://schemas.microsoft.com/office/powerpoint/2010/main" val="607887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1018" y="-414795"/>
            <a:ext cx="6200302" cy="150810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Fasting</a:t>
            </a:r>
            <a:endParaRPr lang="en-US"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endParaRPr lang="en-US" sz="1200" i="1" dirty="0">
              <a:latin typeface="Times New Roman" panose="02020603050405020304" pitchFamily="18" charset="0"/>
              <a:cs typeface="Times New Roman" panose="02020603050405020304" pitchFamily="18" charset="0"/>
            </a:endParaRPr>
          </a:p>
        </p:txBody>
      </p:sp>
      <p:sp>
        <p:nvSpPr>
          <p:cNvPr id="2" name="Rectangle 1"/>
          <p:cNvSpPr/>
          <p:nvPr/>
        </p:nvSpPr>
        <p:spPr>
          <a:xfrm>
            <a:off x="5994931" y="846403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38</a:t>
            </a:r>
          </a:p>
        </p:txBody>
      </p:sp>
      <p:sp>
        <p:nvSpPr>
          <p:cNvPr id="3" name="Rectangle 2"/>
          <p:cNvSpPr/>
          <p:nvPr/>
        </p:nvSpPr>
        <p:spPr>
          <a:xfrm>
            <a:off x="1120957" y="1132968"/>
            <a:ext cx="5043251" cy="7478970"/>
          </a:xfrm>
          <a:prstGeom prst="rect">
            <a:avLst/>
          </a:prstGeom>
        </p:spPr>
        <p:txBody>
          <a:bodyPr wrap="square">
            <a:spAutoFit/>
          </a:bodyPr>
          <a:lstStyle/>
          <a:p>
            <a:r>
              <a:rPr lang="en-US" sz="1200" b="1" dirty="0">
                <a:solidFill>
                  <a:srgbClr val="333333"/>
                </a:solidFill>
                <a:latin typeface="Times New Roman" panose="02020603050405020304" pitchFamily="18" charset="0"/>
                <a:cs typeface="Times New Roman" panose="02020603050405020304" pitchFamily="18" charset="0"/>
              </a:rPr>
              <a:t>“Fasting and prayer</a:t>
            </a:r>
            <a:r>
              <a:rPr lang="en-US" sz="1200" dirty="0">
                <a:solidFill>
                  <a:srgbClr val="333333"/>
                </a:solidFill>
                <a:latin typeface="Times New Roman" panose="02020603050405020304" pitchFamily="18" charset="0"/>
                <a:cs typeface="Times New Roman" panose="02020603050405020304" pitchFamily="18" charset="0"/>
              </a:rPr>
              <a:t> are one of the most powerful spiritual combinations </a:t>
            </a:r>
          </a:p>
          <a:p>
            <a:endParaRPr lang="en-US" sz="1200" dirty="0">
              <a:solidFill>
                <a:srgbClr val="333333"/>
              </a:solidFill>
              <a:latin typeface="Times New Roman" panose="02020603050405020304" pitchFamily="18" charset="0"/>
              <a:cs typeface="Times New Roman" panose="02020603050405020304" pitchFamily="18" charset="0"/>
            </a:endParaRPr>
          </a:p>
          <a:p>
            <a:r>
              <a:rPr lang="en-US" sz="1200" dirty="0">
                <a:solidFill>
                  <a:srgbClr val="333333"/>
                </a:solidFill>
                <a:latin typeface="Times New Roman" panose="02020603050405020304" pitchFamily="18" charset="0"/>
                <a:cs typeface="Times New Roman" panose="02020603050405020304" pitchFamily="18" charset="0"/>
              </a:rPr>
              <a:t>on earth. True fasting brings humility and alignment with God.  It breaks the</a:t>
            </a:r>
          </a:p>
          <a:p>
            <a:endParaRPr lang="en-US" sz="1200" dirty="0">
              <a:solidFill>
                <a:srgbClr val="333333"/>
              </a:solidFill>
              <a:latin typeface="Times New Roman" panose="02020603050405020304" pitchFamily="18" charset="0"/>
              <a:cs typeface="Times New Roman" panose="02020603050405020304" pitchFamily="18" charset="0"/>
            </a:endParaRPr>
          </a:p>
          <a:p>
            <a:r>
              <a:rPr lang="en-US" sz="1200" dirty="0">
                <a:solidFill>
                  <a:srgbClr val="333333"/>
                </a:solidFill>
                <a:latin typeface="Times New Roman" panose="02020603050405020304" pitchFamily="18" charset="0"/>
                <a:cs typeface="Times New Roman" panose="02020603050405020304" pitchFamily="18" charset="0"/>
              </a:rPr>
              <a:t>power of flesh and demons.  It kills unbelief and brings answers to prayer</a:t>
            </a:r>
          </a:p>
          <a:p>
            <a:endParaRPr lang="en-US" sz="1200" dirty="0">
              <a:solidFill>
                <a:srgbClr val="333333"/>
              </a:solidFill>
              <a:latin typeface="Times New Roman" panose="02020603050405020304" pitchFamily="18" charset="0"/>
              <a:cs typeface="Times New Roman" panose="02020603050405020304" pitchFamily="18" charset="0"/>
            </a:endParaRPr>
          </a:p>
          <a:p>
            <a:r>
              <a:rPr lang="en-US" sz="1200" dirty="0">
                <a:solidFill>
                  <a:srgbClr val="333333"/>
                </a:solidFill>
                <a:latin typeface="Times New Roman" panose="02020603050405020304" pitchFamily="18" charset="0"/>
                <a:cs typeface="Times New Roman" panose="02020603050405020304" pitchFamily="18" charset="0"/>
              </a:rPr>
              <a:t>when nothing else works.  It has been well said that prayer is not preparation</a:t>
            </a:r>
          </a:p>
          <a:p>
            <a:endParaRPr lang="en-US" sz="1200" dirty="0">
              <a:solidFill>
                <a:srgbClr val="333333"/>
              </a:solidFill>
              <a:latin typeface="Times New Roman" panose="02020603050405020304" pitchFamily="18" charset="0"/>
              <a:cs typeface="Times New Roman" panose="02020603050405020304" pitchFamily="18" charset="0"/>
            </a:endParaRPr>
          </a:p>
          <a:p>
            <a:r>
              <a:rPr lang="en-US" sz="1200" dirty="0">
                <a:solidFill>
                  <a:srgbClr val="333333"/>
                </a:solidFill>
                <a:latin typeface="Times New Roman" panose="02020603050405020304" pitchFamily="18" charset="0"/>
                <a:cs typeface="Times New Roman" panose="02020603050405020304" pitchFamily="18" charset="0"/>
              </a:rPr>
              <a:t>for the battle – prayer is the battle.  And of all the things we can do to</a:t>
            </a:r>
          </a:p>
          <a:p>
            <a:endParaRPr lang="en-US" sz="1200" dirty="0">
              <a:solidFill>
                <a:srgbClr val="333333"/>
              </a:solidFill>
              <a:latin typeface="Times New Roman" panose="02020603050405020304" pitchFamily="18" charset="0"/>
              <a:cs typeface="Times New Roman" panose="02020603050405020304" pitchFamily="18" charset="0"/>
            </a:endParaRPr>
          </a:p>
          <a:p>
            <a:r>
              <a:rPr lang="en-US" sz="1200" dirty="0">
                <a:solidFill>
                  <a:srgbClr val="333333"/>
                </a:solidFill>
                <a:latin typeface="Times New Roman" panose="02020603050405020304" pitchFamily="18" charset="0"/>
                <a:cs typeface="Times New Roman" panose="02020603050405020304" pitchFamily="18" charset="0"/>
              </a:rPr>
              <a:t>enhance the power and focus of prayer, </a:t>
            </a:r>
            <a:r>
              <a:rPr lang="en-US" sz="1200" b="1" dirty="0">
                <a:solidFill>
                  <a:srgbClr val="333333"/>
                </a:solidFill>
                <a:latin typeface="Times New Roman" panose="02020603050405020304" pitchFamily="18" charset="0"/>
                <a:cs typeface="Times New Roman" panose="02020603050405020304" pitchFamily="18" charset="0"/>
              </a:rPr>
              <a:t>fasting</a:t>
            </a:r>
            <a:r>
              <a:rPr lang="en-US" sz="1200" dirty="0">
                <a:solidFill>
                  <a:srgbClr val="333333"/>
                </a:solidFill>
                <a:latin typeface="Times New Roman" panose="02020603050405020304" pitchFamily="18" charset="0"/>
                <a:cs typeface="Times New Roman" panose="02020603050405020304" pitchFamily="18" charset="0"/>
              </a:rPr>
              <a:t> is doubtless the most potent”.</a:t>
            </a: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r>
              <a:rPr lang="en-US" sz="1200" dirty="0">
                <a:solidFill>
                  <a:srgbClr val="333333"/>
                </a:solidFill>
                <a:latin typeface="Times New Roman" panose="02020603050405020304" pitchFamily="18" charset="0"/>
                <a:cs typeface="Times New Roman" panose="02020603050405020304" pitchFamily="18" charset="0"/>
              </a:rPr>
              <a:t>     Jesus fasted, Daniel fasted, Moses fasted, Elijah fasted and the early church</a:t>
            </a:r>
          </a:p>
          <a:p>
            <a:endParaRPr lang="en-US" sz="1200" dirty="0">
              <a:solidFill>
                <a:srgbClr val="333333"/>
              </a:solidFill>
              <a:latin typeface="Times New Roman" panose="02020603050405020304" pitchFamily="18" charset="0"/>
              <a:cs typeface="Times New Roman" panose="02020603050405020304" pitchFamily="18" charset="0"/>
            </a:endParaRPr>
          </a:p>
          <a:p>
            <a:r>
              <a:rPr lang="en-US" sz="1200" dirty="0">
                <a:solidFill>
                  <a:srgbClr val="333333"/>
                </a:solidFill>
                <a:latin typeface="Times New Roman" panose="02020603050405020304" pitchFamily="18" charset="0"/>
                <a:cs typeface="Times New Roman" panose="02020603050405020304" pitchFamily="18" charset="0"/>
              </a:rPr>
              <a:t>spent a great amount of time in prayer and fasting. </a:t>
            </a: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endParaRPr lang="en-US" sz="1200" dirty="0">
              <a:solidFill>
                <a:srgbClr val="333333"/>
              </a:solidFill>
              <a:latin typeface="Times New Roman" panose="02020603050405020304" pitchFamily="18" charset="0"/>
              <a:cs typeface="Times New Roman" panose="02020603050405020304" pitchFamily="18" charset="0"/>
            </a:endParaRPr>
          </a:p>
          <a:p>
            <a:r>
              <a:rPr lang="en-US" sz="1200" dirty="0">
                <a:solidFill>
                  <a:srgbClr val="333333"/>
                </a:solidFill>
                <a:latin typeface="Times New Roman" panose="02020603050405020304" pitchFamily="18" charset="0"/>
                <a:cs typeface="Times New Roman" panose="02020603050405020304" pitchFamily="18" charset="0"/>
              </a:rPr>
              <a:t>The pastor needs to encourage the church to fast when they pray!</a:t>
            </a:r>
          </a:p>
          <a:p>
            <a:r>
              <a:rPr lang="en-US" sz="1200" dirty="0">
                <a:solidFill>
                  <a:srgbClr val="333333"/>
                </a:solidFill>
                <a:latin typeface="Times New Roman" panose="02020603050405020304" pitchFamily="18" charset="0"/>
                <a:cs typeface="Times New Roman" panose="02020603050405020304" pitchFamily="18" charset="0"/>
              </a:rPr>
              <a:t> </a:t>
            </a:r>
          </a:p>
          <a:p>
            <a:endParaRPr lang="en-US" sz="1200" dirty="0">
              <a:solidFill>
                <a:srgbClr val="333333"/>
              </a:solidFill>
              <a:latin typeface="Times New Roman" panose="02020603050405020304" pitchFamily="18" charset="0"/>
              <a:cs typeface="Times New Roman" panose="02020603050405020304" pitchFamily="18" charset="0"/>
            </a:endParaRPr>
          </a:p>
          <a:p>
            <a:r>
              <a:rPr lang="en-US" sz="1200" b="0" i="0" u="none" strike="noStrike" dirty="0">
                <a:solidFill>
                  <a:srgbClr val="333333"/>
                </a:solidFill>
                <a:effectLst/>
                <a:latin typeface="Times New Roman" panose="02020603050405020304" pitchFamily="18" charset="0"/>
                <a:cs typeface="Times New Roman" panose="02020603050405020304" pitchFamily="18" charset="0"/>
              </a:rPr>
              <a:t>_______________________</a:t>
            </a:r>
          </a:p>
          <a:p>
            <a:r>
              <a:rPr lang="en-US" sz="1200" dirty="0">
                <a:solidFill>
                  <a:srgbClr val="333333"/>
                </a:solidFill>
                <a:latin typeface="Times New Roman" panose="02020603050405020304" pitchFamily="18" charset="0"/>
                <a:cs typeface="Times New Roman" panose="02020603050405020304" pitchFamily="18" charset="0"/>
              </a:rPr>
              <a:t>16. Christian-faith.com</a:t>
            </a:r>
            <a:endParaRPr lang="en-US" sz="1200" b="0" i="0" u="none" strike="noStrike" dirty="0">
              <a:solidFill>
                <a:srgbClr val="333333"/>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5762239" y="2811384"/>
            <a:ext cx="287258" cy="276999"/>
          </a:xfrm>
          <a:prstGeom prst="rect">
            <a:avLst/>
          </a:prstGeom>
        </p:spPr>
        <p:txBody>
          <a:bodyPr wrap="none">
            <a:spAutoFit/>
          </a:bodyPr>
          <a:lstStyle/>
          <a:p>
            <a:r>
              <a:rPr lang="en-US" sz="1200" dirty="0">
                <a:latin typeface="Angsana New" panose="02020603050405020304" pitchFamily="18" charset="-34"/>
                <a:cs typeface="Angsana New" panose="02020603050405020304" pitchFamily="18" charset="-34"/>
              </a:rPr>
              <a:t>16</a:t>
            </a:r>
          </a:p>
        </p:txBody>
      </p:sp>
      <p:sp>
        <p:nvSpPr>
          <p:cNvPr id="6" name="Rectangle 5"/>
          <p:cNvSpPr/>
          <p:nvPr/>
        </p:nvSpPr>
        <p:spPr>
          <a:xfrm>
            <a:off x="1423323" y="4406347"/>
            <a:ext cx="4455691" cy="646331"/>
          </a:xfrm>
          <a:prstGeom prst="rect">
            <a:avLst/>
          </a:prstGeom>
          <a:solidFill>
            <a:schemeClr val="accent4">
              <a:lumMod val="20000"/>
              <a:lumOff val="80000"/>
            </a:schemeClr>
          </a:solidFill>
          <a:ln>
            <a:solidFill>
              <a:schemeClr val="tx1"/>
            </a:solidFill>
          </a:ln>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“And when they had appointed elders for them in every church, with prayer and </a:t>
            </a:r>
            <a:r>
              <a:rPr lang="en-US" sz="1200" b="1" u="sng" dirty="0">
                <a:solidFill>
                  <a:srgbClr val="000000"/>
                </a:solidFill>
                <a:latin typeface="Times New Roman" panose="02020603050405020304" pitchFamily="18" charset="0"/>
                <a:cs typeface="Times New Roman" panose="02020603050405020304" pitchFamily="18" charset="0"/>
              </a:rPr>
              <a:t>fasting</a:t>
            </a:r>
            <a:r>
              <a:rPr lang="en-US" sz="1200" dirty="0">
                <a:solidFill>
                  <a:srgbClr val="000000"/>
                </a:solidFill>
                <a:latin typeface="Times New Roman" panose="02020603050405020304" pitchFamily="18" charset="0"/>
                <a:cs typeface="Times New Roman" panose="02020603050405020304" pitchFamily="18" charset="0"/>
              </a:rPr>
              <a:t> they committed them to the Lord in whom they had believed”. Acts 14:23</a:t>
            </a:r>
            <a:endParaRPr lang="en-US" sz="1200" dirty="0">
              <a:latin typeface="Times New Roman" panose="02020603050405020304" pitchFamily="18" charset="0"/>
              <a:cs typeface="Times New Roman" panose="02020603050405020304" pitchFamily="18" charset="0"/>
            </a:endParaRPr>
          </a:p>
        </p:txBody>
      </p:sp>
      <p:sp>
        <p:nvSpPr>
          <p:cNvPr id="7" name="Rectangle 6"/>
          <p:cNvSpPr/>
          <p:nvPr/>
        </p:nvSpPr>
        <p:spPr>
          <a:xfrm>
            <a:off x="1430942" y="5289481"/>
            <a:ext cx="4455692" cy="461665"/>
          </a:xfrm>
          <a:prstGeom prst="rect">
            <a:avLst/>
          </a:prstGeom>
          <a:solidFill>
            <a:schemeClr val="accent4">
              <a:lumMod val="20000"/>
              <a:lumOff val="80000"/>
            </a:schemeClr>
          </a:solidFill>
          <a:ln>
            <a:solidFill>
              <a:schemeClr val="tx1"/>
            </a:solidFill>
          </a:ln>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“Yet even now,” declares the Lord, “return to me with all your heart, </a:t>
            </a:r>
            <a:r>
              <a:rPr lang="en-US" sz="1200" b="1" u="sng" dirty="0">
                <a:solidFill>
                  <a:srgbClr val="000000"/>
                </a:solidFill>
                <a:latin typeface="Times New Roman" panose="02020603050405020304" pitchFamily="18" charset="0"/>
                <a:cs typeface="Times New Roman" panose="02020603050405020304" pitchFamily="18" charset="0"/>
              </a:rPr>
              <a:t>with fasting</a:t>
            </a:r>
            <a:r>
              <a:rPr lang="en-US" sz="1200" dirty="0">
                <a:solidFill>
                  <a:srgbClr val="000000"/>
                </a:solidFill>
                <a:latin typeface="Times New Roman" panose="02020603050405020304" pitchFamily="18" charset="0"/>
                <a:cs typeface="Times New Roman" panose="02020603050405020304" pitchFamily="18" charset="0"/>
              </a:rPr>
              <a:t>, with weeping, and with mourning;” Joel 2:12</a:t>
            </a:r>
            <a:endParaRPr lang="en-US" sz="1200" dirty="0">
              <a:latin typeface="Times New Roman" panose="02020603050405020304" pitchFamily="18" charset="0"/>
              <a:cs typeface="Times New Roman" panose="02020603050405020304" pitchFamily="18" charset="0"/>
            </a:endParaRPr>
          </a:p>
        </p:txBody>
      </p:sp>
      <p:sp>
        <p:nvSpPr>
          <p:cNvPr id="8" name="Rectangle 7"/>
          <p:cNvSpPr/>
          <p:nvPr/>
        </p:nvSpPr>
        <p:spPr>
          <a:xfrm>
            <a:off x="1450549" y="5995569"/>
            <a:ext cx="4455319" cy="1384995"/>
          </a:xfrm>
          <a:prstGeom prst="rect">
            <a:avLst/>
          </a:prstGeom>
          <a:solidFill>
            <a:schemeClr val="accent4">
              <a:lumMod val="20000"/>
              <a:lumOff val="80000"/>
            </a:schemeClr>
          </a:solidFill>
          <a:ln>
            <a:solidFill>
              <a:schemeClr val="tx1"/>
            </a:solidFill>
          </a:ln>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“Now there were in the church at Antioch prophets and teachers, Barnabas, Simeon who was called Niger, Lucius of Cyrene, Manaen a member of the court of Herod the tetrarch, and Saul. While they were worshiping the Lord and </a:t>
            </a:r>
            <a:r>
              <a:rPr lang="en-US" sz="1200" b="1" u="sng" dirty="0">
                <a:solidFill>
                  <a:srgbClr val="000000"/>
                </a:solidFill>
                <a:latin typeface="Times New Roman" panose="02020603050405020304" pitchFamily="18" charset="0"/>
                <a:cs typeface="Times New Roman" panose="02020603050405020304" pitchFamily="18" charset="0"/>
              </a:rPr>
              <a:t>fasting</a:t>
            </a:r>
            <a:r>
              <a:rPr lang="en-US" sz="1200" dirty="0">
                <a:solidFill>
                  <a:srgbClr val="000000"/>
                </a:solidFill>
                <a:latin typeface="Times New Roman" panose="02020603050405020304" pitchFamily="18" charset="0"/>
                <a:cs typeface="Times New Roman" panose="02020603050405020304" pitchFamily="18" charset="0"/>
              </a:rPr>
              <a:t>, the Holy Spirit said, “Set apart for me Barnabas and Saul for the work to which I have called them.” Then </a:t>
            </a:r>
            <a:r>
              <a:rPr lang="en-US" sz="1200" b="1" u="sng" dirty="0">
                <a:solidFill>
                  <a:srgbClr val="000000"/>
                </a:solidFill>
                <a:latin typeface="Times New Roman" panose="02020603050405020304" pitchFamily="18" charset="0"/>
                <a:cs typeface="Times New Roman" panose="02020603050405020304" pitchFamily="18" charset="0"/>
              </a:rPr>
              <a:t>after fasting and praying </a:t>
            </a:r>
            <a:r>
              <a:rPr lang="en-US" sz="1200" dirty="0">
                <a:solidFill>
                  <a:srgbClr val="000000"/>
                </a:solidFill>
                <a:latin typeface="Times New Roman" panose="02020603050405020304" pitchFamily="18" charset="0"/>
                <a:cs typeface="Times New Roman" panose="02020603050405020304" pitchFamily="18" charset="0"/>
              </a:rPr>
              <a:t>they laid their hands on them and sent them off”.  Acts 13:1-3</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2854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0257" y="0"/>
            <a:ext cx="6200302" cy="9017853"/>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6. Evangelism</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The prime directive of the Church is to   </a:t>
            </a:r>
            <a:r>
              <a:rPr lang="en-US" sz="3200" b="1" dirty="0">
                <a:solidFill>
                  <a:srgbClr val="C00000"/>
                </a:solidFill>
                <a:latin typeface="Times New Roman" panose="02020603050405020304" pitchFamily="18" charset="0"/>
                <a:cs typeface="Times New Roman" panose="02020603050405020304" pitchFamily="18" charset="0"/>
              </a:rPr>
              <a:t>GO</a:t>
            </a:r>
            <a:r>
              <a:rPr lang="en-US" sz="3200" dirty="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gave the Church her marching orders before he ascended to his Father.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told the apostles to “GO” into all the world  to preach the gospel!  Paul encouraged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young Timothy to </a:t>
            </a:r>
            <a:r>
              <a:rPr lang="en-US" sz="1200" b="1" dirty="0">
                <a:latin typeface="Times New Roman" panose="02020603050405020304" pitchFamily="18" charset="0"/>
                <a:cs typeface="Times New Roman" panose="02020603050405020304" pitchFamily="18" charset="0"/>
              </a:rPr>
              <a:t>include the work of an evangelist </a:t>
            </a:r>
            <a:r>
              <a:rPr lang="en-US" sz="1200" dirty="0">
                <a:latin typeface="Times New Roman" panose="02020603050405020304" pitchFamily="18" charset="0"/>
                <a:cs typeface="Times New Roman" panose="02020603050405020304" pitchFamily="18" charset="0"/>
              </a:rPr>
              <a:t>in his pastoral duties.  Many times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pastor will get consumed with the demands of church ministry and neglect outreach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their community! </a:t>
            </a:r>
          </a:p>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Church exists to proclaim the gospel of Jesus!  God is not willing that any should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perish, but that all should come to repentance!   </a:t>
            </a:r>
            <a:r>
              <a:rPr lang="en-US" sz="1200" dirty="0">
                <a:solidFill>
                  <a:srgbClr val="C00000"/>
                </a:solidFill>
                <a:latin typeface="Times New Roman" panose="02020603050405020304" pitchFamily="18" charset="0"/>
                <a:cs typeface="Times New Roman" panose="02020603050405020304" pitchFamily="18" charset="0"/>
              </a:rPr>
              <a:t>A beautiful church facility is not the</a:t>
            </a: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measure of success in the kingdom of God.</a:t>
            </a:r>
            <a:r>
              <a:rPr lang="en-US" sz="1200" dirty="0">
                <a:latin typeface="Times New Roman" panose="02020603050405020304" pitchFamily="18" charset="0"/>
                <a:cs typeface="Times New Roman" panose="02020603050405020304" pitchFamily="18" charset="0"/>
              </a:rPr>
              <a:t>  Success in ministry relates to souls being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won for Jesus Christ!</a:t>
            </a:r>
          </a:p>
          <a:p>
            <a:endParaRPr lang="en-US" sz="1200"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________________________</a:t>
            </a:r>
          </a:p>
          <a:p>
            <a:r>
              <a:rPr lang="en-US" sz="1200" dirty="0">
                <a:latin typeface="Times New Roman" panose="02020603050405020304" pitchFamily="18" charset="0"/>
                <a:cs typeface="Times New Roman" panose="02020603050405020304" pitchFamily="18" charset="0"/>
              </a:rPr>
              <a:t>16.  Matthew 28:16-20</a:t>
            </a:r>
          </a:p>
          <a:p>
            <a:r>
              <a:rPr lang="en-US" sz="1200" dirty="0">
                <a:latin typeface="Times New Roman" panose="02020603050405020304" pitchFamily="18" charset="0"/>
                <a:cs typeface="Times New Roman" panose="02020603050405020304" pitchFamily="18" charset="0"/>
              </a:rPr>
              <a:t>17.  2 Timothy 4:5</a:t>
            </a:r>
          </a:p>
          <a:p>
            <a:r>
              <a:rPr lang="en-US" sz="1200" dirty="0">
                <a:latin typeface="Times New Roman" panose="02020603050405020304" pitchFamily="18" charset="0"/>
                <a:cs typeface="Times New Roman" panose="02020603050405020304" pitchFamily="18" charset="0"/>
              </a:rPr>
              <a:t>18.  2 Peter 3:9</a:t>
            </a:r>
            <a:endParaRPr lang="en-US" sz="1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282093" y="3937111"/>
            <a:ext cx="364202"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16   </a:t>
            </a:r>
          </a:p>
        </p:txBody>
      </p:sp>
      <p:sp>
        <p:nvSpPr>
          <p:cNvPr id="2" name="Rectangle 1"/>
          <p:cNvSpPr/>
          <p:nvPr/>
        </p:nvSpPr>
        <p:spPr>
          <a:xfrm>
            <a:off x="6010171" y="844117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39</a:t>
            </a:r>
          </a:p>
        </p:txBody>
      </p:sp>
      <p:sp>
        <p:nvSpPr>
          <p:cNvPr id="6" name="TextBox 5"/>
          <p:cNvSpPr txBox="1"/>
          <p:nvPr/>
        </p:nvSpPr>
        <p:spPr>
          <a:xfrm>
            <a:off x="1830237" y="5712564"/>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17</a:t>
            </a:r>
          </a:p>
        </p:txBody>
      </p:sp>
      <p:pic>
        <p:nvPicPr>
          <p:cNvPr id="1028" name="Picture 4" descr="http://img.forministry.com/B/BB/BBC17580-7C06-45E4-BF39A43B8D33A584/DD3DE825-013F-4BB3-BBFA5EF6093FEB8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705" y="860474"/>
            <a:ext cx="2434590" cy="2887451"/>
          </a:xfrm>
          <a:prstGeom prst="rect">
            <a:avLst/>
          </a:prstGeom>
          <a:ln w="127000" cap="sq">
            <a:solidFill>
              <a:schemeClr val="accent3">
                <a:lumMod val="40000"/>
                <a:lumOff val="6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820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9275" y="0"/>
            <a:ext cx="6200302" cy="8494633"/>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There are many ways that a local church can impact its community with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gospel of Jesus Christ.  Here are a few examples:</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Outreach Examples</a:t>
            </a:r>
          </a:p>
          <a:p>
            <a:endParaRPr lang="en-US"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solidFill>
                  <a:srgbClr val="C00000"/>
                </a:solidFill>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1.</a:t>
            </a:r>
            <a:r>
              <a:rPr lang="en-US" sz="1400" dirty="0">
                <a:solidFill>
                  <a:srgbClr val="C00000"/>
                </a:solidFill>
                <a:latin typeface="Times New Roman" panose="02020603050405020304" pitchFamily="18" charset="0"/>
                <a:cs typeface="Times New Roman" panose="02020603050405020304" pitchFamily="18" charset="0"/>
              </a:rPr>
              <a:t> Visitation- </a:t>
            </a:r>
            <a:r>
              <a:rPr lang="en-US" sz="1200" i="1" dirty="0">
                <a:latin typeface="Times New Roman" panose="02020603050405020304" pitchFamily="18" charset="0"/>
                <a:cs typeface="Times New Roman" panose="02020603050405020304" pitchFamily="18" charset="0"/>
              </a:rPr>
              <a:t>Go door to door to share the gospel- go with some volunteers!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2.</a:t>
            </a:r>
            <a:r>
              <a:rPr lang="en-US" sz="1400" dirty="0">
                <a:solidFill>
                  <a:srgbClr val="C00000"/>
                </a:solidFill>
                <a:latin typeface="Times New Roman" panose="02020603050405020304" pitchFamily="18" charset="0"/>
                <a:cs typeface="Times New Roman" panose="02020603050405020304" pitchFamily="18" charset="0"/>
              </a:rPr>
              <a:t> Special Services- </a:t>
            </a:r>
            <a:r>
              <a:rPr lang="en-US" sz="1200" i="1" dirty="0">
                <a:latin typeface="Times New Roman" panose="02020603050405020304" pitchFamily="18" charset="0"/>
                <a:cs typeface="Times New Roman" panose="02020603050405020304" pitchFamily="18" charset="0"/>
              </a:rPr>
              <a:t>Invite the community into the Church for special services.</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3.</a:t>
            </a:r>
            <a:r>
              <a:rPr lang="en-US" sz="1400" dirty="0">
                <a:solidFill>
                  <a:srgbClr val="C00000"/>
                </a:solidFill>
                <a:latin typeface="Times New Roman" panose="02020603050405020304" pitchFamily="18" charset="0"/>
                <a:cs typeface="Times New Roman" panose="02020603050405020304" pitchFamily="18" charset="0"/>
              </a:rPr>
              <a:t> Outreach Ministries- </a:t>
            </a:r>
            <a:r>
              <a:rPr lang="en-US" sz="1200" i="1" dirty="0">
                <a:latin typeface="Times New Roman" panose="02020603050405020304" pitchFamily="18" charset="0"/>
                <a:cs typeface="Times New Roman" panose="02020603050405020304" pitchFamily="18" charset="0"/>
              </a:rPr>
              <a:t>Develop special ministries to encourage your local</a:t>
            </a:r>
          </a:p>
          <a:p>
            <a:r>
              <a:rPr lang="en-US" sz="1200" i="1" dirty="0">
                <a:latin typeface="Times New Roman" panose="02020603050405020304" pitchFamily="18" charset="0"/>
                <a:cs typeface="Times New Roman" panose="02020603050405020304" pitchFamily="18" charset="0"/>
              </a:rPr>
              <a:t>              community. Vacation Bible School for kids, food pantry for the needy, job</a:t>
            </a:r>
          </a:p>
          <a:p>
            <a:r>
              <a:rPr lang="en-US" sz="1200" i="1" dirty="0">
                <a:latin typeface="Times New Roman" panose="02020603050405020304" pitchFamily="18" charset="0"/>
                <a:cs typeface="Times New Roman" panose="02020603050405020304" pitchFamily="18" charset="0"/>
              </a:rPr>
              <a:t>              training, sports events, radio broadcasts, health training and other ideas</a:t>
            </a:r>
          </a:p>
          <a:p>
            <a:r>
              <a:rPr lang="en-US" sz="1200" i="1" dirty="0">
                <a:latin typeface="Times New Roman" panose="02020603050405020304" pitchFamily="18" charset="0"/>
                <a:cs typeface="Times New Roman" panose="02020603050405020304" pitchFamily="18" charset="0"/>
              </a:rPr>
              <a:t>              that will bless your community. Your church can be salt and light!</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4.</a:t>
            </a:r>
            <a:r>
              <a:rPr lang="en-US" sz="1400" dirty="0">
                <a:solidFill>
                  <a:srgbClr val="C00000"/>
                </a:solidFill>
                <a:latin typeface="Times New Roman" panose="02020603050405020304" pitchFamily="18" charset="0"/>
                <a:cs typeface="Times New Roman" panose="02020603050405020304" pitchFamily="18" charset="0"/>
              </a:rPr>
              <a:t> Missions Teams- </a:t>
            </a:r>
            <a:r>
              <a:rPr lang="en-US" sz="1200" i="1" dirty="0">
                <a:latin typeface="Times New Roman" panose="02020603050405020304" pitchFamily="18" charset="0"/>
                <a:cs typeface="Times New Roman" panose="02020603050405020304" pitchFamily="18" charset="0"/>
              </a:rPr>
              <a:t>Develop cross cultural missions teams to go to other</a:t>
            </a:r>
          </a:p>
          <a:p>
            <a:r>
              <a:rPr lang="en-US" sz="1200" i="1" dirty="0">
                <a:latin typeface="Times New Roman" panose="02020603050405020304" pitchFamily="18" charset="0"/>
                <a:cs typeface="Times New Roman" panose="02020603050405020304" pitchFamily="18" charset="0"/>
              </a:rPr>
              <a:t>              places both at home and to foreign locations! </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5.  </a:t>
            </a:r>
            <a:r>
              <a:rPr lang="en-US" sz="1400" dirty="0">
                <a:solidFill>
                  <a:srgbClr val="C00000"/>
                </a:solidFill>
                <a:latin typeface="Times New Roman" panose="02020603050405020304" pitchFamily="18" charset="0"/>
                <a:cs typeface="Times New Roman" panose="02020603050405020304" pitchFamily="18" charset="0"/>
              </a:rPr>
              <a:t>Plant a Church- </a:t>
            </a:r>
            <a:r>
              <a:rPr lang="en-US" sz="1200" i="1" dirty="0">
                <a:latin typeface="Times New Roman" panose="02020603050405020304" pitchFamily="18" charset="0"/>
                <a:cs typeface="Times New Roman" panose="02020603050405020304" pitchFamily="18" charset="0"/>
              </a:rPr>
              <a:t>Your congregation can plant a new church! New churches</a:t>
            </a:r>
          </a:p>
          <a:p>
            <a:r>
              <a:rPr lang="en-US" sz="1200" i="1" dirty="0">
                <a:latin typeface="Times New Roman" panose="02020603050405020304" pitchFamily="18" charset="0"/>
                <a:cs typeface="Times New Roman" panose="02020603050405020304" pitchFamily="18" charset="0"/>
              </a:rPr>
              <a:t>               planted in new communities create excitement and expand the kingdom!</a:t>
            </a:r>
          </a:p>
          <a:p>
            <a:endParaRPr lang="en-US" sz="1200" i="1" dirty="0">
              <a:solidFill>
                <a:srgbClr val="C00000"/>
              </a:solidFill>
              <a:latin typeface="Times New Roman" panose="02020603050405020304" pitchFamily="18" charset="0"/>
              <a:cs typeface="Times New Roman" panose="02020603050405020304" pitchFamily="18" charset="0"/>
            </a:endParaRPr>
          </a:p>
          <a:p>
            <a:r>
              <a:rPr lang="en-US" sz="1200" i="1" dirty="0">
                <a:solidFill>
                  <a:srgbClr val="C00000"/>
                </a:solidFill>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6. </a:t>
            </a:r>
            <a:r>
              <a:rPr lang="en-US" sz="1400" dirty="0">
                <a:solidFill>
                  <a:srgbClr val="C00000"/>
                </a:solidFill>
                <a:latin typeface="Times New Roman" panose="02020603050405020304" pitchFamily="18" charset="0"/>
                <a:cs typeface="Times New Roman" panose="02020603050405020304" pitchFamily="18" charset="0"/>
              </a:rPr>
              <a:t>Children’s Ministry- </a:t>
            </a:r>
            <a:r>
              <a:rPr lang="en-US" sz="1200" i="1" dirty="0">
                <a:latin typeface="Times New Roman" panose="02020603050405020304" pitchFamily="18" charset="0"/>
                <a:cs typeface="Times New Roman" panose="02020603050405020304" pitchFamily="18" charset="0"/>
              </a:rPr>
              <a:t>This is an incredible way to introduce Jesus</a:t>
            </a:r>
          </a:p>
          <a:p>
            <a:r>
              <a:rPr lang="en-US" sz="1200" i="1" dirty="0">
                <a:latin typeface="Times New Roman" panose="02020603050405020304" pitchFamily="18" charset="0"/>
                <a:cs typeface="Times New Roman" panose="02020603050405020304" pitchFamily="18" charset="0"/>
              </a:rPr>
              <a:t>               to families in your community!</a:t>
            </a: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Your local community is unique.  Your church has the ability to reach your unique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community better than most other churches!  Why?  Because you understand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history, the culture and the language of your community!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One of the best ways to share the gospel with your community is to develop a vibrant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children’s ministry!</a:t>
            </a:r>
            <a:endParaRPr lang="en-US" sz="1100" dirty="0">
              <a:latin typeface="Times New Roman" panose="02020603050405020304" pitchFamily="18" charset="0"/>
              <a:cs typeface="Times New Roman" panose="02020603050405020304" pitchFamily="18" charset="0"/>
            </a:endParaRPr>
          </a:p>
          <a:p>
            <a:endParaRPr lang="en-US" sz="1100" i="1" dirty="0">
              <a:latin typeface="Times New Roman" panose="02020603050405020304" pitchFamily="18" charset="0"/>
              <a:cs typeface="Times New Roman" panose="02020603050405020304" pitchFamily="18" charset="0"/>
            </a:endParaRPr>
          </a:p>
        </p:txBody>
      </p:sp>
      <p:sp>
        <p:nvSpPr>
          <p:cNvPr id="2" name="Rectangle 1"/>
          <p:cNvSpPr/>
          <p:nvPr/>
        </p:nvSpPr>
        <p:spPr>
          <a:xfrm>
            <a:off x="6010171" y="842593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40</a:t>
            </a:r>
          </a:p>
        </p:txBody>
      </p:sp>
    </p:spTree>
    <p:extLst>
      <p:ext uri="{BB962C8B-B14F-4D97-AF65-F5344CB8AC3E}">
        <p14:creationId xmlns:p14="http://schemas.microsoft.com/office/powerpoint/2010/main" val="4187036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7679" y="493960"/>
            <a:ext cx="6200302" cy="8156079"/>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Church statistics reveal that 83% of the people that come to Jesus Christ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 so before the age of fourteen.   Jesus said, “let the little children come to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me”!   Jesus knew that children would receive his call to salvation.  He also knew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a:t>
            </a:r>
            <a:r>
              <a:rPr lang="en-US" sz="1200" b="1" dirty="0">
                <a:latin typeface="Times New Roman" panose="02020603050405020304" pitchFamily="18" charset="0"/>
                <a:cs typeface="Times New Roman" panose="02020603050405020304" pitchFamily="18" charset="0"/>
              </a:rPr>
              <a:t>adults would see little value in reaching out to children</a:t>
            </a:r>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As I travel around the world, I often observe that children are considered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 a nuisance.  Church services are usually filled with children that distract their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parents' attention from the sermon because they are bored.  One of the churches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the Amazon region of Peru struggled with this problem.  Parents would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harshly correct their bored children during the service, causing a dislike for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in both their children and in themselves.  Was there a solution?  Yes!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Children's ministry solved this unpleasant situation.  We taught church members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how to minister to children and then dismissed them after the praise service to go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children’s church before the sermon.  The results were staggering.  The children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loved church and began to invite other children to their fun service.  New children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brought new parents.  Many came to salvation and the church grew by focusing 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children.  Jesus said, “let the little children come to me”!  Invite children to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fun interactive service and they will invite other friends to the church.  You can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impact your community through children’s ministry. </a:t>
            </a:r>
            <a:endParaRPr lang="en-US" sz="1100"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________________________</a:t>
            </a:r>
          </a:p>
          <a:p>
            <a:r>
              <a:rPr lang="en-US" sz="1200" dirty="0">
                <a:latin typeface="Times New Roman" panose="02020603050405020304" pitchFamily="18" charset="0"/>
                <a:cs typeface="Times New Roman" panose="02020603050405020304" pitchFamily="18" charset="0"/>
              </a:rPr>
              <a:t>19.  International Bible Society Survey</a:t>
            </a:r>
          </a:p>
          <a:p>
            <a:r>
              <a:rPr lang="en-US" sz="1200" dirty="0">
                <a:latin typeface="Times New Roman" panose="02020603050405020304" pitchFamily="18" charset="0"/>
                <a:cs typeface="Times New Roman" panose="02020603050405020304" pitchFamily="18" charset="0"/>
              </a:rPr>
              <a:t>20.  Matthew 19:14</a:t>
            </a:r>
          </a:p>
        </p:txBody>
      </p:sp>
      <p:sp>
        <p:nvSpPr>
          <p:cNvPr id="2" name="Rectangle 1"/>
          <p:cNvSpPr/>
          <p:nvPr/>
        </p:nvSpPr>
        <p:spPr>
          <a:xfrm>
            <a:off x="6002551" y="841069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41</a:t>
            </a:r>
          </a:p>
        </p:txBody>
      </p:sp>
      <p:sp>
        <p:nvSpPr>
          <p:cNvPr id="7" name="TextBox 6"/>
          <p:cNvSpPr txBox="1"/>
          <p:nvPr/>
        </p:nvSpPr>
        <p:spPr>
          <a:xfrm>
            <a:off x="2936526" y="1218614"/>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19</a:t>
            </a:r>
          </a:p>
        </p:txBody>
      </p:sp>
      <p:sp>
        <p:nvSpPr>
          <p:cNvPr id="8" name="TextBox 7"/>
          <p:cNvSpPr txBox="1"/>
          <p:nvPr/>
        </p:nvSpPr>
        <p:spPr>
          <a:xfrm>
            <a:off x="1292380" y="1573098"/>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20</a:t>
            </a:r>
          </a:p>
        </p:txBody>
      </p:sp>
    </p:spTree>
    <p:extLst>
      <p:ext uri="{BB962C8B-B14F-4D97-AF65-F5344CB8AC3E}">
        <p14:creationId xmlns:p14="http://schemas.microsoft.com/office/powerpoint/2010/main" val="2766762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6189" y="167333"/>
            <a:ext cx="6200302" cy="818685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Sample Children’s Church</a:t>
            </a: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Welcome	</a:t>
            </a:r>
            <a:r>
              <a:rPr lang="en-US" sz="1200" i="1" dirty="0">
                <a:latin typeface="Times New Roman" panose="02020603050405020304" pitchFamily="18" charset="0"/>
                <a:cs typeface="Times New Roman" panose="02020603050405020304" pitchFamily="18" charset="0"/>
              </a:rPr>
              <a:t>Gathering the children for the service.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Games 	</a:t>
            </a:r>
            <a:r>
              <a:rPr lang="en-US" sz="1200" i="1" dirty="0">
                <a:latin typeface="Times New Roman" panose="02020603050405020304" pitchFamily="18" charset="0"/>
                <a:cs typeface="Times New Roman" panose="02020603050405020304" pitchFamily="18" charset="0"/>
              </a:rPr>
              <a:t>Playing fun games with the children!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Refreshments	</a:t>
            </a:r>
            <a:r>
              <a:rPr lang="en-US" sz="1200" i="1" dirty="0">
                <a:latin typeface="Times New Roman" panose="02020603050405020304" pitchFamily="18" charset="0"/>
                <a:cs typeface="Times New Roman" panose="02020603050405020304" pitchFamily="18" charset="0"/>
              </a:rPr>
              <a:t>Cooling down and enjoying some juice and cookies.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Praise 	</a:t>
            </a:r>
            <a:r>
              <a:rPr lang="en-US" sz="1200" i="1" dirty="0">
                <a:latin typeface="Times New Roman" panose="02020603050405020304" pitchFamily="18" charset="0"/>
                <a:cs typeface="Times New Roman" panose="02020603050405020304" pitchFamily="18" charset="0"/>
              </a:rPr>
              <a:t>Sing youth-oriented songs!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Bible Story	</a:t>
            </a:r>
            <a:r>
              <a:rPr lang="en-US" sz="1200" i="1" dirty="0">
                <a:latin typeface="Times New Roman" panose="02020603050405020304" pitchFamily="18" charset="0"/>
                <a:cs typeface="Times New Roman" panose="02020603050405020304" pitchFamily="18" charset="0"/>
              </a:rPr>
              <a:t>Children love stories. Teach the Bible the way Jesus did by using 		stories! </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Application	</a:t>
            </a:r>
            <a:r>
              <a:rPr lang="en-US" sz="1200" i="1" dirty="0">
                <a:latin typeface="Times New Roman" panose="02020603050405020304" pitchFamily="18" charset="0"/>
                <a:cs typeface="Times New Roman" panose="02020603050405020304" pitchFamily="18" charset="0"/>
              </a:rPr>
              <a:t>Children will open their hearts to the gospel. They can     			trust God and respond to the gospel at a young age. Pray </a:t>
            </a:r>
          </a:p>
          <a:p>
            <a:r>
              <a:rPr lang="en-US" sz="1200" i="1" dirty="0">
                <a:latin typeface="Times New Roman" panose="02020603050405020304" pitchFamily="18" charset="0"/>
                <a:cs typeface="Times New Roman" panose="02020603050405020304" pitchFamily="18" charset="0"/>
              </a:rPr>
              <a:t>		for the children. Many will give their hearts to the Lord.</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I was saved at the age of 13!</a:t>
            </a:r>
            <a:r>
              <a:rPr lang="en-US" sz="1600" i="1" dirty="0">
                <a:latin typeface="Times New Roman" panose="02020603050405020304" pitchFamily="18" charset="0"/>
                <a:cs typeface="Times New Roman" panose="02020603050405020304" pitchFamily="18" charset="0"/>
              </a:rPr>
              <a:t>	</a:t>
            </a:r>
          </a:p>
          <a:p>
            <a:endParaRPr lang="en-US" sz="1600" i="1" dirty="0">
              <a:latin typeface="Times New Roman" panose="02020603050405020304" pitchFamily="18" charset="0"/>
              <a:cs typeface="Times New Roman" panose="02020603050405020304" pitchFamily="18" charset="0"/>
            </a:endParaRPr>
          </a:p>
          <a:p>
            <a:endParaRPr lang="en-US" sz="1600"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Developing an effective children’s ministry takes time.  The key to creating a great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children’s ministry is to find  the right person to help you.  This should be a person who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loves children and will be faithful in their service.  You will need to partner with this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ministry leader.  Allow them to be creative.  Do not micromanage them.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Spend time with the children’s ministry leader and dream together.  </a:t>
            </a:r>
            <a:endParaRPr lang="en-US" sz="900" i="1" dirty="0">
              <a:latin typeface="Times New Roman" panose="02020603050405020304" pitchFamily="18" charset="0"/>
              <a:cs typeface="Times New Roman" panose="02020603050405020304" pitchFamily="18" charset="0"/>
            </a:endParaRPr>
          </a:p>
        </p:txBody>
      </p:sp>
      <p:sp>
        <p:nvSpPr>
          <p:cNvPr id="2" name="Rectangle 1"/>
          <p:cNvSpPr/>
          <p:nvPr/>
        </p:nvSpPr>
        <p:spPr>
          <a:xfrm>
            <a:off x="5994931" y="844879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42</a:t>
            </a:r>
          </a:p>
        </p:txBody>
      </p:sp>
      <p:pic>
        <p:nvPicPr>
          <p:cNvPr id="5122" name="Picture 2" descr="http://4.bp.blogspot.com/--8xkTpBGi0E/Tu4CB6js4KI/AAAAAAAABcA/YuYbypI_ljk/s1600/Children-church-clip-art-GE_EU32.jp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73172" y="974476"/>
            <a:ext cx="3511656" cy="1428982"/>
          </a:xfrm>
          <a:prstGeom prst="rect">
            <a:avLst/>
          </a:prstGeom>
          <a:solidFill>
            <a:schemeClr val="accent1"/>
          </a:solidFill>
        </p:spPr>
      </p:pic>
    </p:spTree>
    <p:extLst>
      <p:ext uri="{BB962C8B-B14F-4D97-AF65-F5344CB8AC3E}">
        <p14:creationId xmlns:p14="http://schemas.microsoft.com/office/powerpoint/2010/main" val="3541007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3686" y="179820"/>
            <a:ext cx="5995116" cy="997196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endParaRPr lang="en-US" sz="1200" i="1" dirty="0">
              <a:latin typeface="Times New Roman" panose="02020603050405020304" pitchFamily="18" charset="0"/>
              <a:cs typeface="Times New Roman" panose="02020603050405020304" pitchFamily="18" charset="0"/>
            </a:endParaRPr>
          </a:p>
          <a:p>
            <a:r>
              <a:rPr lang="en-US" sz="1400" dirty="0">
                <a:latin typeface="Bodoni 72 Oldstyle Book" pitchFamily="2" charset="0"/>
                <a:cs typeface="Times New Roman" panose="02020603050405020304" pitchFamily="18" charset="0"/>
              </a:rPr>
              <a:t>                          </a:t>
            </a:r>
            <a:r>
              <a:rPr lang="en-US" sz="2800" b="1" dirty="0">
                <a:latin typeface="BODONI 72 OLDSTYLE BOOK" pitchFamily="2" charset="0"/>
                <a:cs typeface="Times New Roman" panose="02020603050405020304" pitchFamily="18" charset="0"/>
              </a:rPr>
              <a:t>How to Use This Manual</a:t>
            </a:r>
            <a:endParaRPr lang="en-US" sz="3200" b="1" dirty="0">
              <a:latin typeface="BODONI 72 OLDSTYLE BOOK" pitchFamily="2"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Shepherd’s Manual is intended to be a reference guide.  Although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can read it from cover to cover to gain understanding of the material,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intent of this manual is to provide a guide for daily use.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Shepherd’s Manual is divided into four sections.  Each of these sections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will examine specific issues facing the pastor. They are as follows: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The</a:t>
            </a:r>
            <a:r>
              <a:rPr lang="en-US" sz="1200" dirty="0">
                <a:solidFill>
                  <a:srgbClr val="C00000"/>
                </a:solidFill>
                <a:latin typeface="Times New Roman" panose="02020603050405020304" pitchFamily="18" charset="0"/>
                <a:cs typeface="Times New Roman" panose="02020603050405020304" pitchFamily="18" charset="0"/>
              </a:rPr>
              <a:t> </a:t>
            </a:r>
            <a:r>
              <a:rPr lang="en-US" sz="1200" b="1" u="sng" dirty="0">
                <a:solidFill>
                  <a:srgbClr val="C00000"/>
                </a:solidFill>
                <a:latin typeface="Times New Roman" panose="02020603050405020304" pitchFamily="18" charset="0"/>
                <a:cs typeface="Times New Roman" panose="02020603050405020304" pitchFamily="18" charset="0"/>
              </a:rPr>
              <a:t>Call</a:t>
            </a:r>
            <a:r>
              <a:rPr lang="en-US" sz="1200" dirty="0">
                <a:solidFill>
                  <a:srgbClr val="C00000"/>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 the Pastor</a:t>
            </a: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dirty="0">
                <a:solidFill>
                  <a:srgbClr val="C00000"/>
                </a:solidFill>
                <a:latin typeface="Times New Roman" panose="02020603050405020304" pitchFamily="18" charset="0"/>
                <a:cs typeface="Times New Roman" panose="02020603050405020304" pitchFamily="18" charset="0"/>
              </a:rPr>
              <a:t> </a:t>
            </a:r>
            <a:r>
              <a:rPr lang="en-US" sz="1200" b="1" u="sng" dirty="0">
                <a:solidFill>
                  <a:srgbClr val="C00000"/>
                </a:solidFill>
                <a:latin typeface="Times New Roman" panose="02020603050405020304" pitchFamily="18" charset="0"/>
                <a:cs typeface="Times New Roman" panose="02020603050405020304" pitchFamily="18" charset="0"/>
              </a:rPr>
              <a:t>Competency</a:t>
            </a:r>
            <a:r>
              <a:rPr lang="en-US" sz="1200" dirty="0">
                <a:solidFill>
                  <a:srgbClr val="C00000"/>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 the Pastor</a:t>
            </a: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dirty="0">
                <a:solidFill>
                  <a:srgbClr val="C00000"/>
                </a:solidFill>
                <a:latin typeface="Times New Roman" panose="02020603050405020304" pitchFamily="18" charset="0"/>
                <a:cs typeface="Times New Roman" panose="02020603050405020304" pitchFamily="18" charset="0"/>
              </a:rPr>
              <a:t> </a:t>
            </a:r>
            <a:r>
              <a:rPr lang="en-US" sz="1200" b="1" u="sng" dirty="0">
                <a:solidFill>
                  <a:srgbClr val="C00000"/>
                </a:solidFill>
                <a:latin typeface="Times New Roman" panose="02020603050405020304" pitchFamily="18" charset="0"/>
                <a:cs typeface="Times New Roman" panose="02020603050405020304" pitchFamily="18" charset="0"/>
              </a:rPr>
              <a:t>Character</a:t>
            </a:r>
            <a:r>
              <a:rPr lang="en-US" sz="1200" dirty="0">
                <a:solidFill>
                  <a:srgbClr val="C00000"/>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 the Pastor</a:t>
            </a: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dirty="0">
                <a:solidFill>
                  <a:srgbClr val="C00000"/>
                </a:solidFill>
                <a:latin typeface="Times New Roman" panose="02020603050405020304" pitchFamily="18" charset="0"/>
                <a:cs typeface="Times New Roman" panose="02020603050405020304" pitchFamily="18" charset="0"/>
              </a:rPr>
              <a:t> </a:t>
            </a:r>
            <a:r>
              <a:rPr lang="en-US" sz="1200" b="1" u="sng" dirty="0">
                <a:solidFill>
                  <a:srgbClr val="C00000"/>
                </a:solidFill>
                <a:latin typeface="Times New Roman" panose="02020603050405020304" pitchFamily="18" charset="0"/>
                <a:cs typeface="Times New Roman" panose="02020603050405020304" pitchFamily="18" charset="0"/>
              </a:rPr>
              <a:t>Challenges</a:t>
            </a:r>
            <a:r>
              <a:rPr lang="en-US" sz="1200" dirty="0">
                <a:solidFill>
                  <a:srgbClr val="C00000"/>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 the Pastor</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Use this manual regularly to develop your effectiveness in ministry!</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ii</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pic>
        <p:nvPicPr>
          <p:cNvPr id="1026" name="Picture 2" descr="http://www.rasmussen.edu/images/blogs/1316542966-reading-comprehens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18673"/>
          <a:stretch/>
        </p:blipFill>
        <p:spPr bwMode="auto">
          <a:xfrm>
            <a:off x="1803610" y="1085403"/>
            <a:ext cx="3250780" cy="146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010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4346" y="873637"/>
            <a:ext cx="4905125" cy="3231654"/>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The Lord is not willing that any should perish!  His heart is for all humanity.</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Lord wants his Church to be salt and light in their local community!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local church represents his love and his kingdom to a lost world.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is commanded to share the gospel of Jesus Christ with the world.</a:t>
            </a:r>
            <a:endParaRPr lang="en-US" sz="1200" dirty="0"/>
          </a:p>
        </p:txBody>
      </p:sp>
      <p:sp>
        <p:nvSpPr>
          <p:cNvPr id="5" name="Rectangle 4"/>
          <p:cNvSpPr/>
          <p:nvPr/>
        </p:nvSpPr>
        <p:spPr>
          <a:xfrm>
            <a:off x="1156732" y="1552807"/>
            <a:ext cx="4640351" cy="1200329"/>
          </a:xfrm>
          <a:prstGeom prst="rect">
            <a:avLst/>
          </a:prstGeom>
          <a:solidFill>
            <a:schemeClr val="accent4">
              <a:lumMod val="20000"/>
              <a:lumOff val="80000"/>
            </a:schemeClr>
          </a:solidFill>
          <a:ln>
            <a:solidFill>
              <a:schemeClr val="tx1"/>
            </a:solidFill>
          </a:ln>
        </p:spPr>
        <p:txBody>
          <a:bodyPr wrap="square">
            <a:spAutoFit/>
          </a:bodyPr>
          <a:lstStyle/>
          <a:p>
            <a:pPr algn="ctr"/>
            <a:endParaRPr lang="en-US" sz="1200" dirty="0">
              <a:solidFill>
                <a:srgbClr val="001320"/>
              </a:solidFill>
              <a:latin typeface="Times New Roman" panose="02020603050405020304" pitchFamily="18" charset="0"/>
              <a:cs typeface="Times New Roman" panose="02020603050405020304" pitchFamily="18" charset="0"/>
            </a:endParaRPr>
          </a:p>
          <a:p>
            <a:pPr algn="ctr"/>
            <a:r>
              <a:rPr lang="en-US" sz="1200" dirty="0">
                <a:solidFill>
                  <a:srgbClr val="001320"/>
                </a:solidFill>
                <a:latin typeface="Times New Roman" panose="02020603050405020304" pitchFamily="18" charset="0"/>
                <a:cs typeface="Times New Roman" panose="02020603050405020304" pitchFamily="18" charset="0"/>
              </a:rPr>
              <a:t>“The Lord is not slow about his promise, as some people understand slowness, but is being patient with you. </a:t>
            </a:r>
            <a:r>
              <a:rPr lang="en-US" sz="1200" b="1" dirty="0">
                <a:solidFill>
                  <a:srgbClr val="001320"/>
                </a:solidFill>
                <a:latin typeface="Times New Roman" panose="02020603050405020304" pitchFamily="18" charset="0"/>
                <a:cs typeface="Times New Roman" panose="02020603050405020304" pitchFamily="18" charset="0"/>
              </a:rPr>
              <a:t>He does not want anyone to perish but</a:t>
            </a:r>
            <a:r>
              <a:rPr lang="en-US" sz="1200" dirty="0">
                <a:solidFill>
                  <a:srgbClr val="001320"/>
                </a:solidFill>
                <a:latin typeface="Times New Roman" panose="02020603050405020304" pitchFamily="18" charset="0"/>
                <a:cs typeface="Times New Roman" panose="02020603050405020304" pitchFamily="18" charset="0"/>
              </a:rPr>
              <a:t> wants everyone to repent.”</a:t>
            </a:r>
          </a:p>
          <a:p>
            <a:pPr algn="ctr"/>
            <a:endParaRPr lang="en-US" sz="1200" dirty="0">
              <a:solidFill>
                <a:srgbClr val="001320"/>
              </a:solidFill>
              <a:latin typeface="Times New Roman" panose="02020603050405020304" pitchFamily="18" charset="0"/>
              <a:cs typeface="Times New Roman" panose="02020603050405020304" pitchFamily="18" charset="0"/>
            </a:endParaRPr>
          </a:p>
          <a:p>
            <a:pPr algn="ctr"/>
            <a:r>
              <a:rPr lang="en-US" sz="1200" dirty="0">
                <a:solidFill>
                  <a:srgbClr val="001320"/>
                </a:solidFill>
                <a:latin typeface="Times New Roman" panose="02020603050405020304" pitchFamily="18" charset="0"/>
                <a:cs typeface="Times New Roman" panose="02020603050405020304" pitchFamily="18" charset="0"/>
              </a:rPr>
              <a:t> 2 Peter 3:9 </a:t>
            </a:r>
            <a:endParaRPr lang="en-US" sz="1200" dirty="0">
              <a:latin typeface="Times New Roman" panose="02020603050405020304" pitchFamily="18" charset="0"/>
              <a:cs typeface="Times New Roman" panose="02020603050405020304" pitchFamily="18" charset="0"/>
            </a:endParaRPr>
          </a:p>
        </p:txBody>
      </p:sp>
      <p:sp>
        <p:nvSpPr>
          <p:cNvPr id="6" name="Rectangle 5"/>
          <p:cNvSpPr/>
          <p:nvPr/>
        </p:nvSpPr>
        <p:spPr>
          <a:xfrm>
            <a:off x="1024346" y="4516785"/>
            <a:ext cx="7048500" cy="3785652"/>
          </a:xfrm>
          <a:prstGeom prst="rect">
            <a:avLst/>
          </a:prstGeom>
        </p:spPr>
        <p:txBody>
          <a:bodyPr wrap="square">
            <a:spAutoFit/>
          </a:bodyPr>
          <a:lstStyle/>
          <a:p>
            <a:pPr fontAlgn="base"/>
            <a:r>
              <a:rPr lang="en-US" sz="1200" dirty="0">
                <a:solidFill>
                  <a:srgbClr val="000000"/>
                </a:solidFill>
                <a:latin typeface="Times New Roman" panose="02020603050405020304" pitchFamily="18" charset="0"/>
                <a:cs typeface="Times New Roman" panose="02020603050405020304" pitchFamily="18" charset="0"/>
              </a:rPr>
              <a:t>The central truth of the gospel is that God has provided a way of salvation </a:t>
            </a:r>
          </a:p>
          <a:p>
            <a:pPr fontAlgn="base"/>
            <a:endParaRPr lang="en-US" sz="1200" dirty="0">
              <a:solidFill>
                <a:srgbClr val="000000"/>
              </a:solidFill>
              <a:latin typeface="Times New Roman" panose="02020603050405020304" pitchFamily="18" charset="0"/>
              <a:cs typeface="Times New Roman" panose="02020603050405020304" pitchFamily="18" charset="0"/>
            </a:endParaRPr>
          </a:p>
          <a:p>
            <a:pPr fontAlgn="base"/>
            <a:r>
              <a:rPr lang="en-US" sz="1200" dirty="0">
                <a:solidFill>
                  <a:srgbClr val="000000"/>
                </a:solidFill>
                <a:latin typeface="Times New Roman" panose="02020603050405020304" pitchFamily="18" charset="0"/>
                <a:cs typeface="Times New Roman" panose="02020603050405020304" pitchFamily="18" charset="0"/>
              </a:rPr>
              <a:t>for men through the gift of his son to the world.  Jesus suffered as a sacrifice</a:t>
            </a:r>
          </a:p>
          <a:p>
            <a:pPr fontAlgn="base"/>
            <a:endParaRPr lang="en-US" sz="1200" dirty="0">
              <a:solidFill>
                <a:srgbClr val="000000"/>
              </a:solidFill>
              <a:latin typeface="Times New Roman" panose="02020603050405020304" pitchFamily="18" charset="0"/>
              <a:cs typeface="Times New Roman" panose="02020603050405020304" pitchFamily="18" charset="0"/>
            </a:endParaRPr>
          </a:p>
          <a:p>
            <a:pPr fontAlgn="base"/>
            <a:r>
              <a:rPr lang="en-US" sz="1200" dirty="0">
                <a:solidFill>
                  <a:srgbClr val="000000"/>
                </a:solidFill>
                <a:latin typeface="Times New Roman" panose="02020603050405020304" pitchFamily="18" charset="0"/>
                <a:cs typeface="Times New Roman" panose="02020603050405020304" pitchFamily="18" charset="0"/>
              </a:rPr>
              <a:t>for sin, overcame death, and now offers a free gift of salvation to all who will</a:t>
            </a:r>
          </a:p>
          <a:p>
            <a:pPr fontAlgn="base"/>
            <a:endParaRPr lang="en-US" sz="1200" dirty="0">
              <a:solidFill>
                <a:srgbClr val="000000"/>
              </a:solidFill>
              <a:latin typeface="Times New Roman" panose="02020603050405020304" pitchFamily="18" charset="0"/>
              <a:cs typeface="Times New Roman" panose="02020603050405020304" pitchFamily="18" charset="0"/>
            </a:endParaRPr>
          </a:p>
          <a:p>
            <a:pPr fontAlgn="base"/>
            <a:r>
              <a:rPr lang="en-US" sz="1200" dirty="0">
                <a:solidFill>
                  <a:srgbClr val="000000"/>
                </a:solidFill>
                <a:latin typeface="Times New Roman" panose="02020603050405020304" pitchFamily="18" charset="0"/>
                <a:cs typeface="Times New Roman" panose="02020603050405020304" pitchFamily="18" charset="0"/>
              </a:rPr>
              <a:t>accept it.  The gospel is good news because it is a gift of God, not something </a:t>
            </a:r>
          </a:p>
          <a:p>
            <a:pPr fontAlgn="base"/>
            <a:endParaRPr lang="en-US" sz="1200" dirty="0">
              <a:solidFill>
                <a:srgbClr val="000000"/>
              </a:solidFill>
              <a:latin typeface="Times New Roman" panose="02020603050405020304" pitchFamily="18" charset="0"/>
              <a:cs typeface="Times New Roman" panose="02020603050405020304" pitchFamily="18" charset="0"/>
            </a:endParaRPr>
          </a:p>
          <a:p>
            <a:pPr fontAlgn="base"/>
            <a:r>
              <a:rPr lang="en-US" sz="1200" dirty="0">
                <a:solidFill>
                  <a:srgbClr val="000000"/>
                </a:solidFill>
                <a:latin typeface="Times New Roman" panose="02020603050405020304" pitchFamily="18" charset="0"/>
                <a:cs typeface="Times New Roman" panose="02020603050405020304" pitchFamily="18" charset="0"/>
              </a:rPr>
              <a:t>that must be earned by penance or by self-improvement. </a:t>
            </a:r>
          </a:p>
          <a:p>
            <a:pPr fontAlgn="base"/>
            <a:endParaRPr lang="en-US" sz="1200" dirty="0">
              <a:solidFill>
                <a:srgbClr val="000000"/>
              </a:solidFill>
              <a:latin typeface="Times New Roman" panose="02020603050405020304" pitchFamily="18" charset="0"/>
              <a:cs typeface="Times New Roman" panose="02020603050405020304" pitchFamily="18" charset="0"/>
            </a:endParaRPr>
          </a:p>
          <a:p>
            <a:pPr fontAlgn="base"/>
            <a:endParaRPr lang="en-US" sz="1200" dirty="0">
              <a:solidFill>
                <a:srgbClr val="000000"/>
              </a:solidFill>
              <a:latin typeface="Times New Roman" panose="02020603050405020304" pitchFamily="18" charset="0"/>
              <a:cs typeface="Times New Roman" panose="02020603050405020304" pitchFamily="18" charset="0"/>
            </a:endParaRPr>
          </a:p>
          <a:p>
            <a:pPr fontAlgn="base"/>
            <a:r>
              <a:rPr lang="en-US" sz="1200" dirty="0">
                <a:solidFill>
                  <a:srgbClr val="000000"/>
                </a:solidFill>
                <a:latin typeface="Times New Roman" panose="02020603050405020304" pitchFamily="18" charset="0"/>
                <a:cs typeface="Times New Roman" panose="02020603050405020304" pitchFamily="18" charset="0"/>
              </a:rPr>
              <a:t>In </a:t>
            </a:r>
            <a:r>
              <a:rPr lang="en-US" sz="1200" dirty="0">
                <a:latin typeface="Times New Roman" panose="02020603050405020304" pitchFamily="18" charset="0"/>
                <a:cs typeface="Times New Roman" panose="02020603050405020304" pitchFamily="18" charset="0"/>
              </a:rPr>
              <a:t>1 Corinthians 15:1-8</a:t>
            </a:r>
            <a:r>
              <a:rPr lang="en-US" sz="1200" dirty="0">
                <a:solidFill>
                  <a:srgbClr val="000000"/>
                </a:solidFill>
                <a:latin typeface="Times New Roman" panose="02020603050405020304" pitchFamily="18" charset="0"/>
                <a:cs typeface="Times New Roman" panose="02020603050405020304" pitchFamily="18" charset="0"/>
              </a:rPr>
              <a:t>, the apostle Paul summarizes the most basic </a:t>
            </a:r>
          </a:p>
          <a:p>
            <a:pPr fontAlgn="base"/>
            <a:endParaRPr lang="en-US" sz="1200" dirty="0">
              <a:solidFill>
                <a:srgbClr val="000000"/>
              </a:solidFill>
              <a:latin typeface="Times New Roman" panose="02020603050405020304" pitchFamily="18" charset="0"/>
              <a:cs typeface="Times New Roman" panose="02020603050405020304" pitchFamily="18" charset="0"/>
            </a:endParaRPr>
          </a:p>
          <a:p>
            <a:pPr fontAlgn="base"/>
            <a:r>
              <a:rPr lang="en-US" sz="1200" dirty="0">
                <a:solidFill>
                  <a:srgbClr val="000000"/>
                </a:solidFill>
                <a:latin typeface="Times New Roman" panose="02020603050405020304" pitchFamily="18" charset="0"/>
                <a:cs typeface="Times New Roman" panose="02020603050405020304" pitchFamily="18" charset="0"/>
              </a:rPr>
              <a:t>ingredients of the gospel message, namely, the death, burial, and resurrection, </a:t>
            </a:r>
          </a:p>
          <a:p>
            <a:pPr fontAlgn="base"/>
            <a:endParaRPr lang="en-US" sz="1200" dirty="0">
              <a:solidFill>
                <a:srgbClr val="000000"/>
              </a:solidFill>
              <a:latin typeface="Times New Roman" panose="02020603050405020304" pitchFamily="18" charset="0"/>
              <a:cs typeface="Times New Roman" panose="02020603050405020304" pitchFamily="18" charset="0"/>
            </a:endParaRPr>
          </a:p>
          <a:p>
            <a:pPr fontAlgn="base"/>
            <a:r>
              <a:rPr lang="en-US" sz="1200" dirty="0">
                <a:solidFill>
                  <a:srgbClr val="000000"/>
                </a:solidFill>
                <a:latin typeface="Times New Roman" panose="02020603050405020304" pitchFamily="18" charset="0"/>
                <a:cs typeface="Times New Roman" panose="02020603050405020304" pitchFamily="18" charset="0"/>
              </a:rPr>
              <a:t>of Jesus Christ.  This is the message of the Church!  This is the hope of the world!</a:t>
            </a:r>
          </a:p>
          <a:p>
            <a:pPr fontAlgn="base"/>
            <a:endParaRPr lang="en-US" sz="1200" b="0" i="0" dirty="0">
              <a:solidFill>
                <a:srgbClr val="000000"/>
              </a:solidFill>
              <a:effectLst/>
              <a:latin typeface="Times New Roman" panose="02020603050405020304" pitchFamily="18" charset="0"/>
              <a:cs typeface="Times New Roman" panose="02020603050405020304" pitchFamily="18" charset="0"/>
            </a:endParaRPr>
          </a:p>
          <a:p>
            <a:pPr fontAlgn="base"/>
            <a:r>
              <a:rPr lang="en-US" sz="1200" dirty="0">
                <a:solidFill>
                  <a:srgbClr val="000000"/>
                </a:solidFill>
                <a:latin typeface="Times New Roman" panose="02020603050405020304" pitchFamily="18" charset="0"/>
                <a:cs typeface="Times New Roman" panose="02020603050405020304" pitchFamily="18" charset="0"/>
              </a:rPr>
              <a:t>The pastor is responsible to share the gospel of Jesus Christ with a lost and dying</a:t>
            </a:r>
          </a:p>
          <a:p>
            <a:pPr fontAlgn="base"/>
            <a:endParaRPr lang="en-US" sz="1200" b="0" i="0" dirty="0">
              <a:solidFill>
                <a:srgbClr val="000000"/>
              </a:solidFill>
              <a:effectLst/>
              <a:latin typeface="Times New Roman" panose="02020603050405020304" pitchFamily="18" charset="0"/>
              <a:cs typeface="Times New Roman" panose="02020603050405020304" pitchFamily="18" charset="0"/>
            </a:endParaRPr>
          </a:p>
          <a:p>
            <a:pPr fontAlgn="base"/>
            <a:r>
              <a:rPr lang="en-US" sz="1200" dirty="0">
                <a:solidFill>
                  <a:srgbClr val="000000"/>
                </a:solidFill>
                <a:latin typeface="Times New Roman" panose="02020603050405020304" pitchFamily="18" charset="0"/>
                <a:cs typeface="Times New Roman" panose="02020603050405020304" pitchFamily="18" charset="0"/>
              </a:rPr>
              <a:t>world!</a:t>
            </a:r>
            <a:endParaRPr lang="en-US" sz="1200" b="0" i="0" dirty="0">
              <a:solidFill>
                <a:srgbClr val="000000"/>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5913705" y="8390334"/>
            <a:ext cx="428322"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43</a:t>
            </a:r>
          </a:p>
        </p:txBody>
      </p:sp>
    </p:spTree>
    <p:extLst>
      <p:ext uri="{BB962C8B-B14F-4D97-AF65-F5344CB8AC3E}">
        <p14:creationId xmlns:p14="http://schemas.microsoft.com/office/powerpoint/2010/main" val="4056997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0348" y="447199"/>
            <a:ext cx="6200302" cy="794063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7. Leading with Vision</a:t>
            </a: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When I first began to minister as a new pastor, I spent a great amount of time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attempting to learn my new responsibilities.  I focused on learning how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develop sermons, and how to officiate weddings, funerals and other special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services.  Although I was growing and felt good about my progress, I will never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forget the day that a church friend came to me and told me that they were going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leave the church.  Their statement hit me like a nuclear bomb.  I cared for this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family and did not want to see them leave the church.  So, I made an appointment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hear their heart.  I later labeled this kind of meeting as an </a:t>
            </a:r>
            <a:r>
              <a:rPr lang="en-US" sz="1200" b="1" dirty="0">
                <a:latin typeface="Times New Roman" panose="02020603050405020304" pitchFamily="18" charset="0"/>
                <a:cs typeface="Times New Roman" panose="02020603050405020304" pitchFamily="18" charset="0"/>
              </a:rPr>
              <a:t>exit interview</a:t>
            </a:r>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recommend that you meet with people who leave your church.  This will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provide feedback to you on </a:t>
            </a:r>
            <a:r>
              <a:rPr lang="en-US" sz="1200" b="1" dirty="0">
                <a:latin typeface="Times New Roman" panose="02020603050405020304" pitchFamily="18" charset="0"/>
                <a:cs typeface="Times New Roman" panose="02020603050405020304" pitchFamily="18" charset="0"/>
              </a:rPr>
              <a:t>how to improve your ministry</a:t>
            </a:r>
            <a:r>
              <a:rPr lang="en-US" sz="1200" dirty="0">
                <a:latin typeface="Times New Roman" panose="02020603050405020304" pitchFamily="18" charset="0"/>
                <a:cs typeface="Times New Roman" panose="02020603050405020304" pitchFamily="18" charset="0"/>
              </a:rPr>
              <a:t>.  As I listened to this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member I realized that </a:t>
            </a:r>
            <a:r>
              <a:rPr lang="en-US" sz="1200" b="1" dirty="0">
                <a:latin typeface="Times New Roman" panose="02020603050405020304" pitchFamily="18" charset="0"/>
                <a:cs typeface="Times New Roman" panose="02020603050405020304" pitchFamily="18" charset="0"/>
              </a:rPr>
              <a:t>I had an undeveloped area </a:t>
            </a:r>
            <a:r>
              <a:rPr lang="en-US" sz="1200" dirty="0">
                <a:latin typeface="Times New Roman" panose="02020603050405020304" pitchFamily="18" charset="0"/>
                <a:cs typeface="Times New Roman" panose="02020603050405020304" pitchFamily="18" charset="0"/>
              </a:rPr>
              <a:t>in my ministry.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complaint of the person leaving was simple, he said that I did not lead with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vision.  He stated that he loved me and appreciated me, but that I did not lead!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feedback hurt me deeply and I wanted to quit ministry after I heard 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comments.</a:t>
            </a:r>
            <a:r>
              <a:rPr lang="en-US" sz="16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When you get hurt in ministry, and you will, do not allow your emotions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control you.  Take time to recover and </a:t>
            </a:r>
            <a:r>
              <a:rPr lang="en-US" sz="1200" b="1" u="sng" dirty="0">
                <a:solidFill>
                  <a:srgbClr val="C00000"/>
                </a:solidFill>
                <a:latin typeface="Times New Roman" panose="02020603050405020304" pitchFamily="18" charset="0"/>
                <a:cs typeface="Times New Roman" panose="02020603050405020304" pitchFamily="18" charset="0"/>
              </a:rPr>
              <a:t>remember your calling</a:t>
            </a:r>
            <a:r>
              <a:rPr lang="en-US" sz="1200" dirty="0">
                <a:latin typeface="Times New Roman" panose="02020603050405020304" pitchFamily="18" charset="0"/>
                <a:cs typeface="Times New Roman" panose="02020603050405020304" pitchFamily="18" charset="0"/>
              </a:rPr>
              <a:t>.</a:t>
            </a:r>
          </a:p>
        </p:txBody>
      </p:sp>
      <p:sp>
        <p:nvSpPr>
          <p:cNvPr id="2" name="Rectangle 1"/>
          <p:cNvSpPr/>
          <p:nvPr/>
        </p:nvSpPr>
        <p:spPr>
          <a:xfrm>
            <a:off x="5903491" y="8425934"/>
            <a:ext cx="428322"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44</a:t>
            </a:r>
          </a:p>
        </p:txBody>
      </p:sp>
      <p:pic>
        <p:nvPicPr>
          <p:cNvPr id="7170" name="Picture 2" descr="http://blaine901.files.wordpress.com/2011/05/compass.jpg"/>
          <p:cNvPicPr>
            <a:picLocks noChangeAspect="1" noChangeArrowheads="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r="10242"/>
          <a:stretch/>
        </p:blipFill>
        <p:spPr bwMode="auto">
          <a:xfrm>
            <a:off x="1038063" y="171820"/>
            <a:ext cx="1908338" cy="2052103"/>
          </a:xfrm>
          <a:prstGeom prst="rect">
            <a:avLst/>
          </a:prstGeom>
          <a:solidFill>
            <a:schemeClr val="tx2"/>
          </a:solidFill>
        </p:spPr>
      </p:pic>
    </p:spTree>
    <p:extLst>
      <p:ext uri="{BB962C8B-B14F-4D97-AF65-F5344CB8AC3E}">
        <p14:creationId xmlns:p14="http://schemas.microsoft.com/office/powerpoint/2010/main" val="2721637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1466" y="476488"/>
            <a:ext cx="6200302" cy="8556188"/>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Over the years I have struggled to develop visionary leadership.  The Bible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teaches us that “without vision, people will perish”.  People come to Church for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different reasons.  Some come to Church to serve, some come to Church to grow</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while others come to Church to find vision.  A pastor once told me an illustration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about the need for visionary leadership.  He said, “ if there is </a:t>
            </a:r>
            <a:r>
              <a:rPr lang="en-US" sz="1200" b="1" dirty="0">
                <a:latin typeface="Times New Roman" panose="02020603050405020304" pitchFamily="18" charset="0"/>
                <a:cs typeface="Times New Roman" panose="02020603050405020304" pitchFamily="18" charset="0"/>
              </a:rPr>
              <a:t>mist</a:t>
            </a:r>
            <a:r>
              <a:rPr lang="en-US" sz="1200" dirty="0">
                <a:latin typeface="Times New Roman" panose="02020603050405020304" pitchFamily="18" charset="0"/>
                <a:cs typeface="Times New Roman" panose="02020603050405020304" pitchFamily="18" charset="0"/>
              </a:rPr>
              <a:t> in the pulpit,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there would be</a:t>
            </a:r>
            <a:r>
              <a:rPr lang="en-US" sz="1200" b="1" dirty="0">
                <a:latin typeface="Times New Roman" panose="02020603050405020304" pitchFamily="18" charset="0"/>
                <a:cs typeface="Times New Roman" panose="02020603050405020304" pitchFamily="18" charset="0"/>
              </a:rPr>
              <a:t> fog </a:t>
            </a:r>
            <a:r>
              <a:rPr lang="en-US" sz="1200" dirty="0">
                <a:latin typeface="Times New Roman" panose="02020603050405020304" pitchFamily="18" charset="0"/>
                <a:cs typeface="Times New Roman" panose="02020603050405020304" pitchFamily="18" charset="0"/>
              </a:rPr>
              <a:t>in the pew”!  His wisdom has encouraged me over the last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twenty years of ministry.  You see, if the pastor is </a:t>
            </a:r>
            <a:r>
              <a:rPr lang="en-US" sz="1200" b="1" dirty="0">
                <a:latin typeface="Times New Roman" panose="02020603050405020304" pitchFamily="18" charset="0"/>
                <a:cs typeface="Times New Roman" panose="02020603050405020304" pitchFamily="18" charset="0"/>
              </a:rPr>
              <a:t>uncertain</a:t>
            </a:r>
            <a:r>
              <a:rPr lang="en-US" sz="1200" dirty="0">
                <a:latin typeface="Times New Roman" panose="02020603050405020304" pitchFamily="18" charset="0"/>
                <a:cs typeface="Times New Roman" panose="02020603050405020304" pitchFamily="18" charset="0"/>
              </a:rPr>
              <a:t> about the direction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ministry, the congregation in the pew will be totally </a:t>
            </a:r>
            <a:r>
              <a:rPr lang="en-US" sz="1200" b="1" dirty="0">
                <a:latin typeface="Times New Roman" panose="02020603050405020304" pitchFamily="18" charset="0"/>
                <a:cs typeface="Times New Roman" panose="02020603050405020304" pitchFamily="18" charset="0"/>
              </a:rPr>
              <a:t>confused</a:t>
            </a:r>
            <a:r>
              <a:rPr lang="en-US" sz="12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They will</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perish in excitement, perish in serving and perish in giving</a:t>
            </a:r>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Visionary leadership can be studied all through the Bible.  Noah was a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visionary leader.  Abraham was a visionary leader.  Nehemiah was a visionary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leader.  All of these men received a call from God.  Each had a divine purpose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communicated that purpose to others.  Noah built an ark, Abraham built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nation and Nehemiah built the wall around Jerusalem.  Your vision should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come from God and his Word.  What is it that He wants you to do?  </a:t>
            </a:r>
            <a:r>
              <a:rPr lang="en-US" sz="1200" b="1" dirty="0">
                <a:latin typeface="Times New Roman" panose="02020603050405020304" pitchFamily="18" charset="0"/>
                <a:cs typeface="Times New Roman" panose="02020603050405020304" pitchFamily="18" charset="0"/>
              </a:rPr>
              <a:t>Vision</a:t>
            </a:r>
          </a:p>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ignites purpose</a:t>
            </a:r>
            <a:r>
              <a:rPr lang="en-US" sz="1200" dirty="0">
                <a:latin typeface="Times New Roman" panose="02020603050405020304" pitchFamily="18" charset="0"/>
                <a:cs typeface="Times New Roman" panose="02020603050405020304" pitchFamily="18" charset="0"/>
              </a:rPr>
              <a:t>.  Ask yourself this important question, why does your church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exist?  Do you know God’s vision for your church?  The great heroes of the Bible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had a clear purpose which attracted others to help them.  Noah could not build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ark alone!  Nehemiah could not build the massive wall around Jerusalem</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by himself.  Vision and purpose will attract others to partner with you!</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___________________</a:t>
            </a:r>
          </a:p>
          <a:p>
            <a:r>
              <a:rPr lang="en-US" sz="1200" dirty="0">
                <a:latin typeface="Times New Roman" panose="02020603050405020304" pitchFamily="18" charset="0"/>
                <a:cs typeface="Times New Roman" panose="02020603050405020304" pitchFamily="18" charset="0"/>
              </a:rPr>
              <a:t>21. Proverbs 29:18</a:t>
            </a:r>
          </a:p>
          <a:p>
            <a:r>
              <a:rPr lang="en-US" sz="1400" dirty="0">
                <a:latin typeface="Times New Roman" panose="02020603050405020304" pitchFamily="18" charset="0"/>
                <a:cs typeface="Times New Roman" panose="02020603050405020304" pitchFamily="18" charset="0"/>
              </a:rPr>
              <a:t> 	</a:t>
            </a:r>
            <a:endParaRPr lang="en-US" sz="800" i="1" dirty="0">
              <a:latin typeface="Times New Roman" panose="02020603050405020304" pitchFamily="18" charset="0"/>
              <a:cs typeface="Times New Roman" panose="02020603050405020304" pitchFamily="18" charset="0"/>
            </a:endParaRPr>
          </a:p>
        </p:txBody>
      </p:sp>
      <p:sp>
        <p:nvSpPr>
          <p:cNvPr id="2" name="Rectangle 1"/>
          <p:cNvSpPr/>
          <p:nvPr/>
        </p:nvSpPr>
        <p:spPr>
          <a:xfrm>
            <a:off x="5926351" y="8456414"/>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  45</a:t>
            </a:r>
          </a:p>
        </p:txBody>
      </p:sp>
      <p:sp>
        <p:nvSpPr>
          <p:cNvPr id="5" name="TextBox 4"/>
          <p:cNvSpPr txBox="1"/>
          <p:nvPr/>
        </p:nvSpPr>
        <p:spPr>
          <a:xfrm>
            <a:off x="4060026" y="920531"/>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21</a:t>
            </a:r>
          </a:p>
        </p:txBody>
      </p:sp>
    </p:spTree>
    <p:extLst>
      <p:ext uri="{BB962C8B-B14F-4D97-AF65-F5344CB8AC3E}">
        <p14:creationId xmlns:p14="http://schemas.microsoft.com/office/powerpoint/2010/main" val="3158757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8010" y="606806"/>
            <a:ext cx="5443934" cy="7725192"/>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Once you determined your vision in ministry, the next step is communicating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vision with clarity and passion.  There are many ways to communicate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vision.  You can develop a mission statement that communicates your vision and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display it on all your correspondence.  Another way to communicate vision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by preaching visionary sermons.  “Destiny” sermons inspire your congregation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live their lives with divine purpose.  Inspired congregations serve willingly,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give faithfully and are loyal.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Probably the most important way to communicate your vision is with your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elders, deacons and other leaders in the church.  Do not get discouraged if your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closest friends do not fully understand your vision.  Jesus walked with his closest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leaders for three years and they did not fully grasp his mission.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Here are a few examples for communicating your vision for ministry:</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News letters should include your vision</a:t>
            </a:r>
          </a:p>
          <a:p>
            <a:r>
              <a:rPr lang="en-US" sz="1200" dirty="0">
                <a:latin typeface="Times New Roman" panose="02020603050405020304" pitchFamily="18" charset="0"/>
                <a:cs typeface="Times New Roman" panose="02020603050405020304" pitchFamily="18" charset="0"/>
              </a:rPr>
              <a:t>	          Church letters should include your vision</a:t>
            </a:r>
          </a:p>
          <a:p>
            <a:r>
              <a:rPr lang="en-US" sz="1200" dirty="0">
                <a:latin typeface="Times New Roman" panose="02020603050405020304" pitchFamily="18" charset="0"/>
                <a:cs typeface="Times New Roman" panose="02020603050405020304" pitchFamily="18" charset="0"/>
              </a:rPr>
              <a:t>	          Business cards should include your vision</a:t>
            </a:r>
          </a:p>
          <a:p>
            <a:r>
              <a:rPr lang="en-US" sz="1200" dirty="0">
                <a:latin typeface="Times New Roman" panose="02020603050405020304" pitchFamily="18" charset="0"/>
                <a:cs typeface="Times New Roman" panose="02020603050405020304" pitchFamily="18" charset="0"/>
              </a:rPr>
              <a:t>	          Websites and Facebook should include your vision</a:t>
            </a:r>
          </a:p>
          <a:p>
            <a:r>
              <a:rPr lang="en-US" sz="1200" dirty="0">
                <a:latin typeface="Times New Roman" panose="02020603050405020304" pitchFamily="18" charset="0"/>
                <a:cs typeface="Times New Roman" panose="02020603050405020304" pitchFamily="18" charset="0"/>
              </a:rPr>
              <a:t>	          Church logos should communicate your vision</a:t>
            </a:r>
          </a:p>
          <a:p>
            <a:r>
              <a:rPr lang="en-US" sz="1200" dirty="0">
                <a:latin typeface="Times New Roman" panose="02020603050405020304" pitchFamily="18" charset="0"/>
                <a:cs typeface="Times New Roman" panose="02020603050405020304" pitchFamily="18" charset="0"/>
              </a:rPr>
              <a:t>	          Sermons should communicate your vision</a:t>
            </a:r>
          </a:p>
          <a:p>
            <a:r>
              <a:rPr lang="en-US" sz="1200" dirty="0">
                <a:latin typeface="Times New Roman" panose="02020603050405020304" pitchFamily="18" charset="0"/>
                <a:cs typeface="Times New Roman" panose="02020603050405020304" pitchFamily="18" charset="0"/>
              </a:rPr>
              <a:t>	          Share your vision as often as possible</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Start communicating your vision today! </a:t>
            </a:r>
          </a:p>
        </p:txBody>
      </p:sp>
      <p:sp>
        <p:nvSpPr>
          <p:cNvPr id="2" name="Rectangle 1"/>
          <p:cNvSpPr/>
          <p:nvPr/>
        </p:nvSpPr>
        <p:spPr>
          <a:xfrm>
            <a:off x="5918731" y="8380214"/>
            <a:ext cx="428322"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46</a:t>
            </a:r>
          </a:p>
        </p:txBody>
      </p:sp>
      <p:sp>
        <p:nvSpPr>
          <p:cNvPr id="5" name="Rectangle 4"/>
          <p:cNvSpPr/>
          <p:nvPr/>
        </p:nvSpPr>
        <p:spPr>
          <a:xfrm>
            <a:off x="1857288" y="606917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p:cNvSpPr/>
          <p:nvPr/>
        </p:nvSpPr>
        <p:spPr>
          <a:xfrm>
            <a:off x="1857288" y="6253278"/>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857288" y="6443522"/>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57287" y="6621492"/>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857286" y="6800164"/>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857286" y="698427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857286" y="7173370"/>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descr="http://www.clker.com/cliparts/b/l/n/Q/E/5/check-mark-13x13-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286" y="5778995"/>
            <a:ext cx="208508" cy="20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26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lexrister1.files.wordpress.com/2012/01/5-levels-fina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597"/>
          <a:stretch/>
        </p:blipFill>
        <p:spPr bwMode="auto">
          <a:xfrm>
            <a:off x="706321" y="4491522"/>
            <a:ext cx="3515875" cy="38002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29456" y="1459923"/>
            <a:ext cx="5164812" cy="7294305"/>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John Maxwell developed this leadership model that encouraged me over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years of ministry.  Each step of leadership </a:t>
            </a:r>
            <a:r>
              <a:rPr lang="en-US" sz="1200" b="1" dirty="0">
                <a:latin typeface="Times New Roman" panose="02020603050405020304" pitchFamily="18" charset="0"/>
                <a:cs typeface="Times New Roman" panose="02020603050405020304" pitchFamily="18" charset="0"/>
              </a:rPr>
              <a:t>takes time</a:t>
            </a:r>
            <a:r>
              <a:rPr lang="en-US" sz="1200" dirty="0">
                <a:latin typeface="Times New Roman" panose="02020603050405020304" pitchFamily="18" charset="0"/>
                <a:cs typeface="Times New Roman" panose="02020603050405020304" pitchFamily="18" charset="0"/>
              </a:rPr>
              <a:t>.  People will follow you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level that you can achieve.  When you begin to lead as a new pastor, people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will follow you because you have the position.  You have the title of “pastor”.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If you </a:t>
            </a:r>
            <a:r>
              <a:rPr lang="en-US" sz="1200" b="1" dirty="0">
                <a:latin typeface="Times New Roman" panose="02020603050405020304" pitchFamily="18" charset="0"/>
                <a:cs typeface="Times New Roman" panose="02020603050405020304" pitchFamily="18" charset="0"/>
              </a:rPr>
              <a:t>do not develop relationships</a:t>
            </a:r>
            <a:r>
              <a:rPr lang="en-US" sz="1200" dirty="0">
                <a:latin typeface="Times New Roman" panose="02020603050405020304" pitchFamily="18" charset="0"/>
                <a:cs typeface="Times New Roman" panose="02020603050405020304" pitchFamily="18" charset="0"/>
              </a:rPr>
              <a:t>, your ministry will not advance to level #2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this ladder and your ministry will stall.  Reflect on each of the steps of this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leadership ladder and think about how you can develop the skills necessary to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advance.  Every pastor should try to reach level #5 in ministry!</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____________________</a:t>
            </a:r>
          </a:p>
          <a:p>
            <a:r>
              <a:rPr lang="en-US" sz="1200" dirty="0">
                <a:latin typeface="Times New Roman" panose="02020603050405020304" pitchFamily="18" charset="0"/>
                <a:cs typeface="Times New Roman" panose="02020603050405020304" pitchFamily="18" charset="0"/>
              </a:rPr>
              <a:t>22. The 5 Levels of Leadership by John Maxwell</a:t>
            </a:r>
            <a:endParaRPr lang="en-US" sz="1200" dirty="0"/>
          </a:p>
        </p:txBody>
      </p:sp>
      <p:sp>
        <p:nvSpPr>
          <p:cNvPr id="6" name="Rectangle 5"/>
          <p:cNvSpPr/>
          <p:nvPr/>
        </p:nvSpPr>
        <p:spPr>
          <a:xfrm>
            <a:off x="6001271" y="8407012"/>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47</a:t>
            </a:r>
          </a:p>
        </p:txBody>
      </p:sp>
      <p:sp>
        <p:nvSpPr>
          <p:cNvPr id="9" name="TextBox 8"/>
          <p:cNvSpPr txBox="1"/>
          <p:nvPr/>
        </p:nvSpPr>
        <p:spPr>
          <a:xfrm>
            <a:off x="1940920" y="1688831"/>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22</a:t>
            </a:r>
          </a:p>
        </p:txBody>
      </p:sp>
      <p:sp>
        <p:nvSpPr>
          <p:cNvPr id="7" name="TextBox 6"/>
          <p:cNvSpPr txBox="1"/>
          <p:nvPr/>
        </p:nvSpPr>
        <p:spPr>
          <a:xfrm>
            <a:off x="3924789" y="7532680"/>
            <a:ext cx="2268570" cy="707886"/>
          </a:xfrm>
          <a:prstGeom prst="rect">
            <a:avLst/>
          </a:prstGeom>
          <a:noFill/>
        </p:spPr>
        <p:txBody>
          <a:bodyPr wrap="none" rtlCol="0">
            <a:spAutoFit/>
          </a:bodyPr>
          <a:lstStyle/>
          <a:p>
            <a:r>
              <a:rPr lang="en-US" sz="1000" b="1" dirty="0">
                <a:solidFill>
                  <a:srgbClr val="C00000"/>
                </a:solidFill>
                <a:latin typeface="Times New Roman" panose="02020603050405020304" pitchFamily="18" charset="0"/>
                <a:cs typeface="Times New Roman" panose="02020603050405020304" pitchFamily="18" charset="0"/>
              </a:rPr>
              <a:t>Step #1- </a:t>
            </a:r>
            <a:r>
              <a:rPr lang="en-US" sz="1000" dirty="0">
                <a:latin typeface="Times New Roman" panose="02020603050405020304" pitchFamily="18" charset="0"/>
                <a:cs typeface="Times New Roman" panose="02020603050405020304" pitchFamily="18" charset="0"/>
              </a:rPr>
              <a:t>People follow you because you</a:t>
            </a:r>
          </a:p>
          <a:p>
            <a:r>
              <a:rPr lang="en-US" sz="1000" dirty="0">
                <a:latin typeface="Times New Roman" panose="02020603050405020304" pitchFamily="18" charset="0"/>
                <a:cs typeface="Times New Roman" panose="02020603050405020304" pitchFamily="18" charset="0"/>
              </a:rPr>
              <a:t>                have the title.  They do not </a:t>
            </a:r>
          </a:p>
          <a:p>
            <a:r>
              <a:rPr lang="en-US" sz="1000" dirty="0">
                <a:latin typeface="Times New Roman" panose="02020603050405020304" pitchFamily="18" charset="0"/>
                <a:cs typeface="Times New Roman" panose="02020603050405020304" pitchFamily="18" charset="0"/>
              </a:rPr>
              <a:t>                know you so they follow</a:t>
            </a:r>
          </a:p>
          <a:p>
            <a:r>
              <a:rPr lang="en-US" sz="1000" dirty="0">
                <a:latin typeface="Times New Roman" panose="02020603050405020304" pitchFamily="18" charset="0"/>
                <a:cs typeface="Times New Roman" panose="02020603050405020304" pitchFamily="18" charset="0"/>
              </a:rPr>
              <a:t>                out of obedience.   </a:t>
            </a:r>
          </a:p>
        </p:txBody>
      </p:sp>
      <p:sp>
        <p:nvSpPr>
          <p:cNvPr id="11" name="TextBox 10"/>
          <p:cNvSpPr txBox="1"/>
          <p:nvPr/>
        </p:nvSpPr>
        <p:spPr>
          <a:xfrm>
            <a:off x="3926023" y="6791421"/>
            <a:ext cx="2268570" cy="553998"/>
          </a:xfrm>
          <a:prstGeom prst="rect">
            <a:avLst/>
          </a:prstGeom>
          <a:noFill/>
        </p:spPr>
        <p:txBody>
          <a:bodyPr wrap="none" rtlCol="0">
            <a:spAutoFit/>
          </a:bodyPr>
          <a:lstStyle/>
          <a:p>
            <a:r>
              <a:rPr lang="en-US" sz="1000" b="1" dirty="0">
                <a:solidFill>
                  <a:srgbClr val="C00000"/>
                </a:solidFill>
                <a:latin typeface="Times New Roman" panose="02020603050405020304" pitchFamily="18" charset="0"/>
                <a:cs typeface="Times New Roman" panose="02020603050405020304" pitchFamily="18" charset="0"/>
              </a:rPr>
              <a:t>Step #2- </a:t>
            </a:r>
            <a:r>
              <a:rPr lang="en-US" sz="1000" dirty="0">
                <a:latin typeface="Times New Roman" panose="02020603050405020304" pitchFamily="18" charset="0"/>
                <a:cs typeface="Times New Roman" panose="02020603050405020304" pitchFamily="18" charset="0"/>
              </a:rPr>
              <a:t>People follow you because you</a:t>
            </a:r>
          </a:p>
          <a:p>
            <a:r>
              <a:rPr lang="en-US" sz="1000" dirty="0">
                <a:latin typeface="Times New Roman" panose="02020603050405020304" pitchFamily="18" charset="0"/>
                <a:cs typeface="Times New Roman" panose="02020603050405020304" pitchFamily="18" charset="0"/>
              </a:rPr>
              <a:t>                have developed relationships</a:t>
            </a:r>
          </a:p>
          <a:p>
            <a:r>
              <a:rPr lang="en-US" sz="1000" dirty="0">
                <a:latin typeface="Times New Roman" panose="02020603050405020304" pitchFamily="18" charset="0"/>
                <a:cs typeface="Times New Roman" panose="02020603050405020304" pitchFamily="18" charset="0"/>
              </a:rPr>
              <a:t>                with them.  They like you.</a:t>
            </a:r>
          </a:p>
        </p:txBody>
      </p:sp>
      <p:sp>
        <p:nvSpPr>
          <p:cNvPr id="12" name="TextBox 11"/>
          <p:cNvSpPr txBox="1"/>
          <p:nvPr/>
        </p:nvSpPr>
        <p:spPr>
          <a:xfrm>
            <a:off x="3924789" y="6012500"/>
            <a:ext cx="2443298" cy="707886"/>
          </a:xfrm>
          <a:prstGeom prst="rect">
            <a:avLst/>
          </a:prstGeom>
          <a:noFill/>
        </p:spPr>
        <p:txBody>
          <a:bodyPr wrap="none" rtlCol="0">
            <a:spAutoFit/>
          </a:bodyPr>
          <a:lstStyle/>
          <a:p>
            <a:r>
              <a:rPr lang="en-US" sz="1000" b="1" dirty="0">
                <a:solidFill>
                  <a:srgbClr val="C00000"/>
                </a:solidFill>
                <a:latin typeface="Times New Roman" panose="02020603050405020304" pitchFamily="18" charset="0"/>
                <a:cs typeface="Times New Roman" panose="02020603050405020304" pitchFamily="18" charset="0"/>
              </a:rPr>
              <a:t>Step #3-</a:t>
            </a:r>
            <a:r>
              <a:rPr lang="en-US" sz="1000" b="1" dirty="0">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People follow you because you</a:t>
            </a:r>
          </a:p>
          <a:p>
            <a:r>
              <a:rPr lang="en-US" sz="1000" dirty="0">
                <a:latin typeface="Times New Roman" panose="02020603050405020304" pitchFamily="18" charset="0"/>
                <a:cs typeface="Times New Roman" panose="02020603050405020304" pitchFamily="18" charset="0"/>
              </a:rPr>
              <a:t>                have worked hard and the church</a:t>
            </a:r>
          </a:p>
          <a:p>
            <a:r>
              <a:rPr lang="en-US" sz="1000" dirty="0">
                <a:latin typeface="Times New Roman" panose="02020603050405020304" pitchFamily="18" charset="0"/>
                <a:cs typeface="Times New Roman" panose="02020603050405020304" pitchFamily="18" charset="0"/>
              </a:rPr>
              <a:t>                has grown.  You have produced</a:t>
            </a:r>
          </a:p>
          <a:p>
            <a:r>
              <a:rPr lang="en-US" sz="1000" dirty="0">
                <a:latin typeface="Times New Roman" panose="02020603050405020304" pitchFamily="18" charset="0"/>
                <a:cs typeface="Times New Roman" panose="02020603050405020304" pitchFamily="18" charset="0"/>
              </a:rPr>
              <a:t>                fruitful results.  They respect you.</a:t>
            </a:r>
          </a:p>
        </p:txBody>
      </p:sp>
      <p:sp>
        <p:nvSpPr>
          <p:cNvPr id="13" name="TextBox 12"/>
          <p:cNvSpPr txBox="1"/>
          <p:nvPr/>
        </p:nvSpPr>
        <p:spPr>
          <a:xfrm>
            <a:off x="3924789" y="5268735"/>
            <a:ext cx="2414444" cy="707886"/>
          </a:xfrm>
          <a:prstGeom prst="rect">
            <a:avLst/>
          </a:prstGeom>
          <a:noFill/>
        </p:spPr>
        <p:txBody>
          <a:bodyPr wrap="none" rtlCol="0">
            <a:spAutoFit/>
          </a:bodyPr>
          <a:lstStyle/>
          <a:p>
            <a:r>
              <a:rPr lang="en-US" sz="1000" b="1" dirty="0">
                <a:solidFill>
                  <a:srgbClr val="C00000"/>
                </a:solidFill>
                <a:latin typeface="Times New Roman" panose="02020603050405020304" pitchFamily="18" charset="0"/>
                <a:cs typeface="Times New Roman" panose="02020603050405020304" pitchFamily="18" charset="0"/>
              </a:rPr>
              <a:t>Step #4- </a:t>
            </a:r>
            <a:r>
              <a:rPr lang="en-US" sz="1000" dirty="0">
                <a:latin typeface="Times New Roman" panose="02020603050405020304" pitchFamily="18" charset="0"/>
                <a:cs typeface="Times New Roman" panose="02020603050405020304" pitchFamily="18" charset="0"/>
              </a:rPr>
              <a:t>People follow you because you</a:t>
            </a:r>
          </a:p>
          <a:p>
            <a:r>
              <a:rPr lang="en-US" sz="1000" dirty="0">
                <a:latin typeface="Times New Roman" panose="02020603050405020304" pitchFamily="18" charset="0"/>
                <a:cs typeface="Times New Roman" panose="02020603050405020304" pitchFamily="18" charset="0"/>
              </a:rPr>
              <a:t>                have helped them over the years. </a:t>
            </a:r>
          </a:p>
          <a:p>
            <a:r>
              <a:rPr lang="en-US" sz="1000" dirty="0">
                <a:latin typeface="Times New Roman" panose="02020603050405020304" pitchFamily="18" charset="0"/>
                <a:cs typeface="Times New Roman" panose="02020603050405020304" pitchFamily="18" charset="0"/>
              </a:rPr>
              <a:t>                You ministered to their families. </a:t>
            </a:r>
          </a:p>
          <a:p>
            <a:r>
              <a:rPr lang="en-US" sz="1000" dirty="0">
                <a:latin typeface="Times New Roman" panose="02020603050405020304" pitchFamily="18" charset="0"/>
                <a:cs typeface="Times New Roman" panose="02020603050405020304" pitchFamily="18" charset="0"/>
              </a:rPr>
              <a:t>                They love you.</a:t>
            </a:r>
          </a:p>
        </p:txBody>
      </p:sp>
      <p:sp>
        <p:nvSpPr>
          <p:cNvPr id="14" name="TextBox 13"/>
          <p:cNvSpPr txBox="1"/>
          <p:nvPr/>
        </p:nvSpPr>
        <p:spPr>
          <a:xfrm>
            <a:off x="3924789" y="4491522"/>
            <a:ext cx="2403222" cy="707886"/>
          </a:xfrm>
          <a:prstGeom prst="rect">
            <a:avLst/>
          </a:prstGeom>
          <a:noFill/>
        </p:spPr>
        <p:txBody>
          <a:bodyPr wrap="none" rtlCol="0">
            <a:spAutoFit/>
          </a:bodyPr>
          <a:lstStyle/>
          <a:p>
            <a:r>
              <a:rPr lang="en-US" sz="1000" b="1" dirty="0">
                <a:solidFill>
                  <a:srgbClr val="C00000"/>
                </a:solidFill>
                <a:latin typeface="Times New Roman" panose="02020603050405020304" pitchFamily="18" charset="0"/>
                <a:cs typeface="Times New Roman" panose="02020603050405020304" pitchFamily="18" charset="0"/>
              </a:rPr>
              <a:t>Step #5- </a:t>
            </a:r>
            <a:r>
              <a:rPr lang="en-US" sz="1000" dirty="0">
                <a:latin typeface="Times New Roman" panose="02020603050405020304" pitchFamily="18" charset="0"/>
                <a:cs typeface="Times New Roman" panose="02020603050405020304" pitchFamily="18" charset="0"/>
              </a:rPr>
              <a:t>People follow you because you</a:t>
            </a:r>
          </a:p>
          <a:p>
            <a:r>
              <a:rPr lang="en-US" sz="1000" dirty="0">
                <a:latin typeface="Times New Roman" panose="02020603050405020304" pitchFamily="18" charset="0"/>
                <a:cs typeface="Times New Roman" panose="02020603050405020304" pitchFamily="18" charset="0"/>
              </a:rPr>
              <a:t>                have a legacy of loving ministry.</a:t>
            </a:r>
          </a:p>
          <a:p>
            <a:r>
              <a:rPr lang="en-US" sz="1000" dirty="0">
                <a:latin typeface="Times New Roman" panose="02020603050405020304" pitchFamily="18" charset="0"/>
                <a:cs typeface="Times New Roman" panose="02020603050405020304" pitchFamily="18" charset="0"/>
              </a:rPr>
              <a:t>                The community has been blessed</a:t>
            </a:r>
          </a:p>
          <a:p>
            <a:r>
              <a:rPr lang="en-US" sz="1000" dirty="0">
                <a:latin typeface="Times New Roman" panose="02020603050405020304" pitchFamily="18" charset="0"/>
                <a:cs typeface="Times New Roman" panose="02020603050405020304" pitchFamily="18" charset="0"/>
              </a:rPr>
              <a:t>                by your life. They Admire you.</a:t>
            </a:r>
          </a:p>
        </p:txBody>
      </p:sp>
      <p:sp>
        <p:nvSpPr>
          <p:cNvPr id="2" name="Rectangle 1"/>
          <p:cNvSpPr/>
          <p:nvPr/>
        </p:nvSpPr>
        <p:spPr>
          <a:xfrm>
            <a:off x="1794398" y="462963"/>
            <a:ext cx="326467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5 Different Levels of Leadership</a:t>
            </a:r>
          </a:p>
        </p:txBody>
      </p:sp>
    </p:spTree>
    <p:extLst>
      <p:ext uri="{BB962C8B-B14F-4D97-AF65-F5344CB8AC3E}">
        <p14:creationId xmlns:p14="http://schemas.microsoft.com/office/powerpoint/2010/main" val="1002264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1559" y="461366"/>
            <a:ext cx="6200302" cy="809452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8. Visitation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Someone once said, “People don’t care how much you know, until they know how</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much you care”.  Sometimes pastors view people as </a:t>
            </a:r>
            <a:r>
              <a:rPr lang="en-US" sz="1200" i="1" dirty="0">
                <a:latin typeface="Times New Roman" panose="02020603050405020304" pitchFamily="18" charset="0"/>
                <a:cs typeface="Times New Roman" panose="02020603050405020304" pitchFamily="18" charset="0"/>
              </a:rPr>
              <a:t>interruptions to ministry, instead</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of the reason for ministry.  </a:t>
            </a:r>
            <a:r>
              <a:rPr lang="en-US" sz="1200" dirty="0">
                <a:latin typeface="Times New Roman" panose="02020603050405020304" pitchFamily="18" charset="0"/>
                <a:cs typeface="Times New Roman" panose="02020603050405020304" pitchFamily="18" charset="0"/>
              </a:rPr>
              <a:t>We can get so caught up in the busy activity of ministry that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people can be perceived as an interruption.  I confess that at times, I have viewed people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as interruptions to my demanding schedule.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The best way to maintain personal contact with your congregation is to schedule time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with them.  Here are some ways to stay connected with your congregation:</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Hospital visitation-    </a:t>
            </a:r>
            <a:r>
              <a:rPr lang="en-US" sz="1200" i="1" dirty="0">
                <a:latin typeface="Times New Roman" panose="02020603050405020304" pitchFamily="18" charset="0"/>
                <a:cs typeface="Times New Roman" panose="02020603050405020304" pitchFamily="18" charset="0"/>
              </a:rPr>
              <a:t>Visit everyone who is in the hospital</a:t>
            </a:r>
          </a:p>
          <a:p>
            <a:r>
              <a:rPr lang="en-US" sz="1400" dirty="0">
                <a:latin typeface="Times New Roman" panose="02020603050405020304" pitchFamily="18" charset="0"/>
                <a:cs typeface="Times New Roman" panose="02020603050405020304" pitchFamily="18" charset="0"/>
              </a:rPr>
              <a:t>         	Home visitation-        </a:t>
            </a:r>
            <a:r>
              <a:rPr lang="en-US" sz="1200" i="1" dirty="0">
                <a:latin typeface="Times New Roman" panose="02020603050405020304" pitchFamily="18" charset="0"/>
                <a:cs typeface="Times New Roman" panose="02020603050405020304" pitchFamily="18" charset="0"/>
              </a:rPr>
              <a:t>Schedule home visits with your members</a:t>
            </a:r>
          </a:p>
          <a:p>
            <a:r>
              <a:rPr lang="en-US" sz="1400" dirty="0">
                <a:latin typeface="Times New Roman" panose="02020603050405020304" pitchFamily="18" charset="0"/>
                <a:cs typeface="Times New Roman" panose="02020603050405020304" pitchFamily="18" charset="0"/>
              </a:rPr>
              <a:t>        	Special events-          </a:t>
            </a:r>
            <a:r>
              <a:rPr lang="en-US" sz="1200" i="1" dirty="0">
                <a:latin typeface="Times New Roman" panose="02020603050405020304" pitchFamily="18" charset="0"/>
                <a:cs typeface="Times New Roman" panose="02020603050405020304" pitchFamily="18" charset="0"/>
              </a:rPr>
              <a:t> Attend  birthdays, graduations and other events</a:t>
            </a:r>
          </a:p>
          <a:p>
            <a:r>
              <a:rPr lang="en-US" sz="1400" dirty="0">
                <a:latin typeface="Times New Roman" panose="02020603050405020304" pitchFamily="18" charset="0"/>
                <a:cs typeface="Times New Roman" panose="02020603050405020304" pitchFamily="18" charset="0"/>
              </a:rPr>
              <a:t>        	Include members-      </a:t>
            </a:r>
            <a:r>
              <a:rPr lang="en-US" sz="1200" i="1" dirty="0">
                <a:latin typeface="Times New Roman" panose="02020603050405020304" pitchFamily="18" charset="0"/>
                <a:cs typeface="Times New Roman" panose="02020603050405020304" pitchFamily="18" charset="0"/>
              </a:rPr>
              <a:t>Invite members to go with you on assignments</a:t>
            </a:r>
          </a:p>
          <a:p>
            <a:r>
              <a:rPr lang="en-US" sz="1400" dirty="0">
                <a:latin typeface="Times New Roman" panose="02020603050405020304" pitchFamily="18" charset="0"/>
                <a:cs typeface="Times New Roman" panose="02020603050405020304" pitchFamily="18" charset="0"/>
              </a:rPr>
              <a:t>        	Visit with people-      </a:t>
            </a:r>
            <a:r>
              <a:rPr lang="en-US" sz="1200" i="1" dirty="0">
                <a:latin typeface="Times New Roman" panose="02020603050405020304" pitchFamily="18" charset="0"/>
                <a:cs typeface="Times New Roman" panose="02020603050405020304" pitchFamily="18" charset="0"/>
              </a:rPr>
              <a:t>Any chance you get</a:t>
            </a: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It is difficult to love someone you do not know.  People will feel unimportant if you do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not make time for them.  Remember, the primary call of the pastor is to love!  Schedule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some time for your members today!</a:t>
            </a:r>
            <a:endParaRPr lang="en-US" sz="700" dirty="0">
              <a:latin typeface="Times New Roman" panose="02020603050405020304" pitchFamily="18" charset="0"/>
              <a:cs typeface="Times New Roman" panose="02020603050405020304" pitchFamily="18" charset="0"/>
            </a:endParaRPr>
          </a:p>
        </p:txBody>
      </p:sp>
      <p:sp>
        <p:nvSpPr>
          <p:cNvPr id="5" name="Rectangle 4"/>
          <p:cNvSpPr/>
          <p:nvPr/>
        </p:nvSpPr>
        <p:spPr>
          <a:xfrm>
            <a:off x="5911111" y="8380214"/>
            <a:ext cx="428322"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48</a:t>
            </a:r>
          </a:p>
        </p:txBody>
      </p:sp>
      <p:pic>
        <p:nvPicPr>
          <p:cNvPr id="6" name="Picture 2" descr="http://www.clker.com/cliparts/b/l/n/Q/E/5/check-mark-13x13-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7710" y="5818404"/>
            <a:ext cx="208508" cy="2078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32566" y="6140768"/>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p:cNvSpPr/>
          <p:nvPr/>
        </p:nvSpPr>
        <p:spPr>
          <a:xfrm>
            <a:off x="1232565" y="6347940"/>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Rectangle 8"/>
          <p:cNvSpPr/>
          <p:nvPr/>
        </p:nvSpPr>
        <p:spPr>
          <a:xfrm>
            <a:off x="1232564" y="6558205"/>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Rectangle 9"/>
          <p:cNvSpPr/>
          <p:nvPr/>
        </p:nvSpPr>
        <p:spPr>
          <a:xfrm>
            <a:off x="1232564" y="6768470"/>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p:cNvSpPr/>
          <p:nvPr/>
        </p:nvSpPr>
        <p:spPr>
          <a:xfrm>
            <a:off x="1232563" y="6986277"/>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2" descr="http://www.freestockphotos.biz/pictures/0/308/handsh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4642" y="461366"/>
            <a:ext cx="1624358" cy="192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837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2537" y="123917"/>
            <a:ext cx="6284122" cy="781752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9. Financial Stewardship</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How you handle the finances of your church is extremely important. Over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 twenty years of ministry, I have witnessed different churches fail because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 was not a good steward of the finances of the church!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knew a pastor who was an awesome public speaker.  He had a beautiful family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the congregation liked him.  Everything seemed to be going well, until he made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financial mistake.  In tears he told me his story.  One day he collected money from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special offering, by himself.  He was short of money, so he took some of the money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from the offering bag, with the intent of paying it back to the church on payday.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Unfortunately, money was tight, and he could not replace the “borrowed” money.  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intended to pay back the money, but he never did.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One day the church conducted a routine audit, and the discrepancy was discovered.  </a:t>
            </a:r>
          </a:p>
        </p:txBody>
      </p:sp>
      <p:sp>
        <p:nvSpPr>
          <p:cNvPr id="2" name="Rectangle 1"/>
          <p:cNvSpPr/>
          <p:nvPr/>
        </p:nvSpPr>
        <p:spPr>
          <a:xfrm>
            <a:off x="5964451" y="8425934"/>
            <a:ext cx="38343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49</a:t>
            </a:r>
          </a:p>
        </p:txBody>
      </p:sp>
      <p:pic>
        <p:nvPicPr>
          <p:cNvPr id="1026" name="Picture 2" descr="http://frtim.files.wordpress.com/2010/10/offering-pl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331" y="876230"/>
            <a:ext cx="3733337" cy="24771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353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6350" y="816323"/>
            <a:ext cx="5471160" cy="1754326"/>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An elder confronted the pastor about the shortfall.  Six months had gone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by without replacing the money.  Even though the pastor said he had only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“borrowed” the money, the church saw it as theft.  Sadly, the pastor lost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his ministry position and the disgrace of being fired impacted 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marriage and he ended up getting divorced. </a:t>
            </a:r>
          </a:p>
        </p:txBody>
      </p:sp>
      <p:sp>
        <p:nvSpPr>
          <p:cNvPr id="5" name="Rectangle 4"/>
          <p:cNvSpPr/>
          <p:nvPr/>
        </p:nvSpPr>
        <p:spPr>
          <a:xfrm>
            <a:off x="1276350" y="2953107"/>
            <a:ext cx="5158740" cy="4893647"/>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His story is not uncommon.  Many ministries have ended because of poor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financial stewardship.  Money can be a stumbling block for anyone!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pastor needs to live above reproach in his life.  If the pastor's reputation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tarnished, the congregation will lose confidence in his leadership.  If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situation is not corrected the church will stop participating with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  People will stop giving to the church because they will think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 is mishandling their tithes and offerings.  When trust is broken, it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difficult to regain!</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Pastor should ensure that a system of financial management is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operating in the church.  This system should be transparent to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congregation.  Full disclosure is important for accountability!  The money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the church should be guarded with a system of checks and balances.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 not allow money to destroy your ministry!</a:t>
            </a:r>
          </a:p>
        </p:txBody>
      </p:sp>
      <p:sp>
        <p:nvSpPr>
          <p:cNvPr id="6" name="Rectangle 5"/>
          <p:cNvSpPr/>
          <p:nvPr/>
        </p:nvSpPr>
        <p:spPr>
          <a:xfrm>
            <a:off x="5994931" y="8446918"/>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50</a:t>
            </a:r>
          </a:p>
        </p:txBody>
      </p:sp>
    </p:spTree>
    <p:extLst>
      <p:ext uri="{BB962C8B-B14F-4D97-AF65-F5344CB8AC3E}">
        <p14:creationId xmlns:p14="http://schemas.microsoft.com/office/powerpoint/2010/main" val="1381704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2827" y="332155"/>
            <a:ext cx="6284122" cy="8063746"/>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Here are some suggestions that can help you build a financially safe system:</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               Never Touch Money</a:t>
            </a:r>
            <a:r>
              <a:rPr lang="en-US" sz="14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I never receive any money or touch any offerings.</a:t>
            </a:r>
          </a:p>
          <a:p>
            <a:r>
              <a:rPr lang="en-US" sz="1200" i="1" dirty="0">
                <a:latin typeface="Times New Roman" panose="02020603050405020304" pitchFamily="18" charset="0"/>
                <a:cs typeface="Times New Roman" panose="02020603050405020304" pitchFamily="18" charset="0"/>
              </a:rPr>
              <a:t>		         When someone attempts to hand me money, I always</a:t>
            </a:r>
          </a:p>
          <a:p>
            <a:r>
              <a:rPr lang="en-US" sz="1200" i="1" dirty="0">
                <a:latin typeface="Times New Roman" panose="02020603050405020304" pitchFamily="18" charset="0"/>
                <a:cs typeface="Times New Roman" panose="02020603050405020304" pitchFamily="18" charset="0"/>
              </a:rPr>
              <a:t>		         refer them to the ushers or trustees. I never touch money!		        </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Qualified Helpers</a:t>
            </a:r>
            <a:r>
              <a:rPr lang="en-US" sz="14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Our trustees select the ushers who will receive the </a:t>
            </a:r>
          </a:p>
          <a:p>
            <a:r>
              <a:rPr lang="en-US" sz="1200" i="1" dirty="0">
                <a:latin typeface="Times New Roman" panose="02020603050405020304" pitchFamily="18" charset="0"/>
                <a:cs typeface="Times New Roman" panose="02020603050405020304" pitchFamily="18" charset="0"/>
              </a:rPr>
              <a:t>		         offerings and count the money. Only qualified ushers</a:t>
            </a:r>
          </a:p>
          <a:p>
            <a:r>
              <a:rPr lang="en-US" sz="1200" i="1" dirty="0">
                <a:latin typeface="Times New Roman" panose="02020603050405020304" pitchFamily="18" charset="0"/>
                <a:cs typeface="Times New Roman" panose="02020603050405020304" pitchFamily="18" charset="0"/>
              </a:rPr>
              <a:t>		         handle the money. We always have 4 ushers, never just</a:t>
            </a:r>
          </a:p>
          <a:p>
            <a:r>
              <a:rPr lang="en-US" sz="1200" i="1" dirty="0">
                <a:latin typeface="Times New Roman" panose="02020603050405020304" pitchFamily="18" charset="0"/>
                <a:cs typeface="Times New Roman" panose="02020603050405020304" pitchFamily="18" charset="0"/>
              </a:rPr>
              <a:t>		         one handle the offerings. The ushers are present when the 		         money is counted and then put into a safe with the receipt.</a:t>
            </a:r>
          </a:p>
          <a:p>
            <a:r>
              <a:rPr lang="en-US" sz="1200" i="1" dirty="0">
                <a:latin typeface="Times New Roman" panose="02020603050405020304" pitchFamily="18" charset="0"/>
                <a:cs typeface="Times New Roman" panose="02020603050405020304" pitchFamily="18" charset="0"/>
              </a:rPr>
              <a:t> </a:t>
            </a: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Checks &amp; Balances</a:t>
            </a:r>
            <a:r>
              <a:rPr lang="en-US" sz="14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The church administrator audits the offering receipts.</a:t>
            </a:r>
          </a:p>
          <a:p>
            <a:r>
              <a:rPr lang="en-US" sz="1200" i="1" dirty="0">
                <a:latin typeface="Times New Roman" panose="02020603050405020304" pitchFamily="18" charset="0"/>
                <a:cs typeface="Times New Roman" panose="02020603050405020304" pitchFamily="18" charset="0"/>
              </a:rPr>
              <a:t>		        Our checking account is monitored by our church</a:t>
            </a:r>
          </a:p>
          <a:p>
            <a:r>
              <a:rPr lang="en-US" sz="1200" i="1" dirty="0">
                <a:latin typeface="Times New Roman" panose="02020603050405020304" pitchFamily="18" charset="0"/>
                <a:cs typeface="Times New Roman" panose="02020603050405020304" pitchFamily="18" charset="0"/>
              </a:rPr>
              <a:t>		        treasurer. </a:t>
            </a: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Budgets</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The stewardship committee is responsible for the </a:t>
            </a:r>
          </a:p>
          <a:p>
            <a:r>
              <a:rPr lang="en-US" sz="1200" i="1" dirty="0">
                <a:latin typeface="Times New Roman" panose="02020603050405020304" pitchFamily="18" charset="0"/>
                <a:cs typeface="Times New Roman" panose="02020603050405020304" pitchFamily="18" charset="0"/>
              </a:rPr>
              <a:t>		         church budget. All of our ministries have a budget</a:t>
            </a:r>
          </a:p>
          <a:p>
            <a:r>
              <a:rPr lang="en-US" sz="1200" i="1" dirty="0">
                <a:latin typeface="Times New Roman" panose="02020603050405020304" pitchFamily="18" charset="0"/>
                <a:cs typeface="Times New Roman" panose="02020603050405020304" pitchFamily="18" charset="0"/>
              </a:rPr>
              <a:t>		         and must work within their approved line items. </a:t>
            </a:r>
          </a:p>
          <a:p>
            <a:r>
              <a:rPr lang="en-US" sz="1200" i="1" dirty="0">
                <a:latin typeface="Times New Roman" panose="02020603050405020304" pitchFamily="18" charset="0"/>
                <a:cs typeface="Times New Roman" panose="02020603050405020304" pitchFamily="18" charset="0"/>
              </a:rPr>
              <a:t>		         No one has the authority to spend money outside</a:t>
            </a:r>
          </a:p>
          <a:p>
            <a:r>
              <a:rPr lang="en-US" sz="1200" i="1" dirty="0">
                <a:latin typeface="Times New Roman" panose="02020603050405020304" pitchFamily="18" charset="0"/>
                <a:cs typeface="Times New Roman" panose="02020603050405020304" pitchFamily="18" charset="0"/>
              </a:rPr>
              <a:t>		         of the approved church budget. Each year the elders</a:t>
            </a:r>
          </a:p>
          <a:p>
            <a:r>
              <a:rPr lang="en-US" sz="1200" i="1" dirty="0">
                <a:latin typeface="Times New Roman" panose="02020603050405020304" pitchFamily="18" charset="0"/>
                <a:cs typeface="Times New Roman" panose="02020603050405020304" pitchFamily="18" charset="0"/>
              </a:rPr>
              <a:t>		         go on retreat to pray about the vision for the coming</a:t>
            </a:r>
          </a:p>
          <a:p>
            <a:r>
              <a:rPr lang="en-US" sz="1200" i="1" dirty="0">
                <a:latin typeface="Times New Roman" panose="02020603050405020304" pitchFamily="18" charset="0"/>
                <a:cs typeface="Times New Roman" panose="02020603050405020304" pitchFamily="18" charset="0"/>
              </a:rPr>
              <a:t>		         year of ministry.  The budget is formed by the elders.</a:t>
            </a:r>
          </a:p>
          <a:p>
            <a:r>
              <a:rPr lang="en-US" sz="1200" i="1" dirty="0">
                <a:latin typeface="Times New Roman" panose="02020603050405020304" pitchFamily="18" charset="0"/>
                <a:cs typeface="Times New Roman" panose="02020603050405020304" pitchFamily="18" charset="0"/>
              </a:rPr>
              <a:t>		         The congregation votes on the new budget.</a:t>
            </a:r>
            <a:endParaRPr lang="en-US" sz="14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If you are working in a smaller church, you will have fewer people to create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system like this.  </a:t>
            </a:r>
            <a:r>
              <a:rPr lang="en-US" sz="1200" b="1" dirty="0">
                <a:latin typeface="Times New Roman" panose="02020603050405020304" pitchFamily="18" charset="0"/>
                <a:cs typeface="Times New Roman" panose="02020603050405020304" pitchFamily="18" charset="0"/>
              </a:rPr>
              <a:t>But you must develop a financial system that works for you. </a:t>
            </a:r>
            <a:r>
              <a:rPr lang="en-US" sz="1200" dirty="0">
                <a:latin typeface="Times New Roman" panose="02020603050405020304" pitchFamily="18" charset="0"/>
                <a:cs typeface="Times New Roman" panose="02020603050405020304" pitchFamily="18" charset="0"/>
              </a:rPr>
              <a:t>Your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financial system should have transparency, a system of checks and balances, an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oversight board, and congregational accountability.  </a:t>
            </a:r>
          </a:p>
        </p:txBody>
      </p:sp>
      <p:sp>
        <p:nvSpPr>
          <p:cNvPr id="2" name="Rectangle 1"/>
          <p:cNvSpPr/>
          <p:nvPr/>
        </p:nvSpPr>
        <p:spPr>
          <a:xfrm>
            <a:off x="6017791" y="843355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51</a:t>
            </a:r>
          </a:p>
        </p:txBody>
      </p:sp>
      <p:sp>
        <p:nvSpPr>
          <p:cNvPr id="5" name="Rectangle 4"/>
          <p:cNvSpPr/>
          <p:nvPr/>
        </p:nvSpPr>
        <p:spPr>
          <a:xfrm>
            <a:off x="1207188" y="1930736"/>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p:cNvSpPr/>
          <p:nvPr/>
        </p:nvSpPr>
        <p:spPr>
          <a:xfrm>
            <a:off x="1207189" y="2868259"/>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p:cNvSpPr/>
          <p:nvPr/>
        </p:nvSpPr>
        <p:spPr>
          <a:xfrm>
            <a:off x="1207190" y="4175422"/>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p:cNvSpPr/>
          <p:nvPr/>
        </p:nvSpPr>
        <p:spPr>
          <a:xfrm>
            <a:off x="1202394" y="5138173"/>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9" name="Picture 2" descr="http://www.clker.com/cliparts/b/l/n/Q/E/5/check-mark-13x13-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2393" y="1422358"/>
            <a:ext cx="374615" cy="37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089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6710" y="559742"/>
            <a:ext cx="6284122" cy="437042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10. Church Government</a:t>
            </a:r>
            <a:endParaRPr lang="en-US" b="1"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How should the glorious Church be governed?  Should all the decisions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 made by the pastor?  Does the congregation have any voice in the life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Church?  Who owns the building, song books, music equipment and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other assets?  This question has caused more division than almost any other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issue in Church history.  There are four major categories of Church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government with many variations. We will examine the four major structures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Church government.</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b="1" u="sng" dirty="0">
                <a:solidFill>
                  <a:srgbClr val="C00000"/>
                </a:solidFill>
                <a:latin typeface="Times New Roman" panose="02020603050405020304" pitchFamily="18" charset="0"/>
                <a:cs typeface="Times New Roman" panose="02020603050405020304" pitchFamily="18" charset="0"/>
              </a:rPr>
              <a:t>1. The Hierarchy Structured Church </a:t>
            </a:r>
            <a:r>
              <a:rPr lang="en-US" sz="1400" dirty="0">
                <a:latin typeface="Times New Roman" panose="02020603050405020304" pitchFamily="18" charset="0"/>
                <a:cs typeface="Times New Roman" panose="02020603050405020304" pitchFamily="18" charset="0"/>
              </a:rPr>
              <a:t>- Example: </a:t>
            </a:r>
            <a:r>
              <a:rPr lang="en-US" sz="1200" i="1" dirty="0">
                <a:latin typeface="Times New Roman" panose="02020603050405020304" pitchFamily="18" charset="0"/>
                <a:cs typeface="Times New Roman" panose="02020603050405020304" pitchFamily="18" charset="0"/>
              </a:rPr>
              <a:t>The Catholic Church 			</a:t>
            </a:r>
          </a:p>
        </p:txBody>
      </p:sp>
      <p:sp>
        <p:nvSpPr>
          <p:cNvPr id="12" name="TextBox 11"/>
          <p:cNvSpPr txBox="1"/>
          <p:nvPr/>
        </p:nvSpPr>
        <p:spPr>
          <a:xfrm>
            <a:off x="4298443" y="5800695"/>
            <a:ext cx="2174078" cy="1569660"/>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Authority resides with the Pope and flows down through the Cardinals, Bishops and Priests to the local congregation.</a:t>
            </a:r>
          </a:p>
        </p:txBody>
      </p:sp>
      <p:sp>
        <p:nvSpPr>
          <p:cNvPr id="9" name="Rectangle 8"/>
          <p:cNvSpPr/>
          <p:nvPr/>
        </p:nvSpPr>
        <p:spPr>
          <a:xfrm>
            <a:off x="6000542" y="841831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52</a:t>
            </a:r>
          </a:p>
        </p:txBody>
      </p:sp>
      <p:cxnSp>
        <p:nvCxnSpPr>
          <p:cNvPr id="19" name="Straight Connector 18"/>
          <p:cNvCxnSpPr/>
          <p:nvPr/>
        </p:nvCxnSpPr>
        <p:spPr>
          <a:xfrm>
            <a:off x="3439467" y="5709620"/>
            <a:ext cx="6431" cy="2584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own Arrow 4"/>
          <p:cNvSpPr/>
          <p:nvPr/>
        </p:nvSpPr>
        <p:spPr>
          <a:xfrm>
            <a:off x="3310020" y="5663997"/>
            <a:ext cx="262466" cy="389467"/>
          </a:xfrm>
          <a:prstGeom prst="downArrow">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own Arrow 20"/>
          <p:cNvSpPr/>
          <p:nvPr/>
        </p:nvSpPr>
        <p:spPr>
          <a:xfrm>
            <a:off x="3299835" y="6487195"/>
            <a:ext cx="262466" cy="389467"/>
          </a:xfrm>
          <a:prstGeom prst="downArrow">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own Arrow 21"/>
          <p:cNvSpPr/>
          <p:nvPr/>
        </p:nvSpPr>
        <p:spPr>
          <a:xfrm>
            <a:off x="3306853" y="7175622"/>
            <a:ext cx="262466" cy="389467"/>
          </a:xfrm>
          <a:prstGeom prst="downArrow">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665556" y="5305540"/>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65556" y="6118843"/>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665556" y="6876662"/>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665556" y="7630734"/>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35946" y="5225470"/>
            <a:ext cx="133850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mj-lt"/>
              </a:rPr>
              <a:t>The Pope</a:t>
            </a:r>
          </a:p>
        </p:txBody>
      </p:sp>
      <p:sp>
        <p:nvSpPr>
          <p:cNvPr id="27" name="Rectangle 26"/>
          <p:cNvSpPr/>
          <p:nvPr/>
        </p:nvSpPr>
        <p:spPr>
          <a:xfrm>
            <a:off x="2789147" y="6027455"/>
            <a:ext cx="131350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mj-lt"/>
              </a:rPr>
              <a:t>Cardinals</a:t>
            </a:r>
          </a:p>
        </p:txBody>
      </p:sp>
      <p:sp>
        <p:nvSpPr>
          <p:cNvPr id="28" name="Rectangle 27"/>
          <p:cNvSpPr/>
          <p:nvPr/>
        </p:nvSpPr>
        <p:spPr>
          <a:xfrm>
            <a:off x="2940163" y="6812399"/>
            <a:ext cx="99860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mj-lt"/>
              </a:rPr>
              <a:t>Priests</a:t>
            </a:r>
          </a:p>
        </p:txBody>
      </p:sp>
      <p:sp>
        <p:nvSpPr>
          <p:cNvPr id="29" name="Rectangle 28"/>
          <p:cNvSpPr/>
          <p:nvPr/>
        </p:nvSpPr>
        <p:spPr>
          <a:xfrm>
            <a:off x="2726226" y="7591186"/>
            <a:ext cx="1426481"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latin typeface="+mj-lt"/>
              </a:rPr>
              <a:t>Congregation</a:t>
            </a:r>
          </a:p>
        </p:txBody>
      </p:sp>
      <p:pic>
        <p:nvPicPr>
          <p:cNvPr id="3074" name="Picture 2" descr="http://www.clker.com/cliparts/5/7/d/b/139383307528370573crow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6010" y="4844786"/>
            <a:ext cx="665980" cy="3676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816623" y="4899724"/>
            <a:ext cx="4706391" cy="415498"/>
          </a:xfrm>
          <a:prstGeom prst="rect">
            <a:avLst/>
          </a:prstGeom>
          <a:noFill/>
        </p:spPr>
        <p:txBody>
          <a:bodyPr wrap="square" rtlCol="0">
            <a:spAutoFit/>
          </a:bodyPr>
          <a:lstStyle/>
          <a:p>
            <a:r>
              <a:rPr lang="en-US" sz="1050" dirty="0">
                <a:latin typeface="+mj-lt"/>
              </a:rPr>
              <a:t>The Crown Depicts Where the Authority of the</a:t>
            </a:r>
          </a:p>
          <a:p>
            <a:r>
              <a:rPr lang="en-US" sz="1050" dirty="0">
                <a:latin typeface="+mj-lt"/>
              </a:rPr>
              <a:t>Church Government Resides.</a:t>
            </a:r>
          </a:p>
        </p:txBody>
      </p:sp>
      <p:pic>
        <p:nvPicPr>
          <p:cNvPr id="23" name="Picture 2" descr="http://www.clker.com/cliparts/5/7/d/b/139383307528370573crown.jpg">
            <a:extLst>
              <a:ext uri="{FF2B5EF4-FFF2-40B4-BE49-F238E27FC236}">
                <a16:creationId xmlns:a16="http://schemas.microsoft.com/office/drawing/2014/main" id="{05B8A223-33E5-3242-9580-D5E33DD7C2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8198" y="282263"/>
            <a:ext cx="1737748" cy="95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982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441" y="26870"/>
            <a:ext cx="5995116"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b="1" dirty="0">
                <a:latin typeface="BODONI 72 OLDSTYLE BOOK" pitchFamily="2" charset="0"/>
                <a:cs typeface="Times New Roman" panose="02020603050405020304" pitchFamily="18" charset="0"/>
              </a:rPr>
              <a:t>PART ONE:</a:t>
            </a:r>
          </a:p>
          <a:p>
            <a:endParaRPr lang="en-US" dirty="0">
              <a:solidFill>
                <a:srgbClr val="C00000"/>
              </a:solidFill>
              <a:latin typeface="Bodoni 72 Oldstyle Book" pitchFamily="2" charset="0"/>
              <a:cs typeface="Times New Roman" panose="02020603050405020304" pitchFamily="18" charset="0"/>
            </a:endParaRPr>
          </a:p>
          <a:p>
            <a:r>
              <a:rPr lang="en-US" dirty="0">
                <a:solidFill>
                  <a:srgbClr val="C00000"/>
                </a:solidFill>
                <a:latin typeface="Bodoni 72 Oldstyle Book" pitchFamily="2" charset="0"/>
                <a:cs typeface="Times New Roman" panose="02020603050405020304" pitchFamily="18" charset="0"/>
              </a:rPr>
              <a:t>                                       </a:t>
            </a:r>
            <a:r>
              <a:rPr lang="en-US" b="1" dirty="0">
                <a:solidFill>
                  <a:schemeClr val="accent1">
                    <a:lumMod val="75000"/>
                  </a:schemeClr>
                </a:solidFill>
                <a:latin typeface="BODONI 72 OLDSTYLE BOOK" pitchFamily="2" charset="0"/>
                <a:cs typeface="Times New Roman" panose="02020603050405020304" pitchFamily="18" charset="0"/>
              </a:rPr>
              <a:t>THE CALL OF THE PASTOR</a:t>
            </a:r>
            <a:endParaRPr lang="en-US" sz="1200" i="1" dirty="0">
              <a:solidFill>
                <a:schemeClr val="accent1">
                  <a:lumMod val="75000"/>
                </a:schemeClr>
              </a:solidFill>
              <a:latin typeface="Bodoni 72 Oldstyle Book" pitchFamily="2" charset="0"/>
              <a:cs typeface="Times New Roman" panose="02020603050405020304" pitchFamily="18" charset="0"/>
            </a:endParaRPr>
          </a:p>
        </p:txBody>
      </p:sp>
      <p:pic>
        <p:nvPicPr>
          <p:cNvPr id="2" name="Picture 2" descr="http://www.oneil.com.au/lds/pictures/burning_bu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830" y="2237177"/>
            <a:ext cx="5204339" cy="43788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587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18" y="560755"/>
            <a:ext cx="6284122" cy="467820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sz="1400" b="1" u="sng" dirty="0">
                <a:solidFill>
                  <a:srgbClr val="C00000"/>
                </a:solidFill>
                <a:latin typeface="Times New Roman" panose="02020603050405020304" pitchFamily="18" charset="0"/>
                <a:cs typeface="Times New Roman" panose="02020603050405020304" pitchFamily="18" charset="0"/>
              </a:rPr>
              <a:t>2.</a:t>
            </a:r>
            <a:r>
              <a:rPr lang="en-US" b="1" u="sng" dirty="0">
                <a:solidFill>
                  <a:srgbClr val="C00000"/>
                </a:solidFill>
                <a:latin typeface="Times New Roman" panose="02020603050405020304" pitchFamily="18" charset="0"/>
                <a:cs typeface="Times New Roman" panose="02020603050405020304" pitchFamily="18" charset="0"/>
              </a:rPr>
              <a:t> </a:t>
            </a:r>
            <a:r>
              <a:rPr lang="en-US" sz="1400" b="1" u="sng" dirty="0">
                <a:solidFill>
                  <a:srgbClr val="C00000"/>
                </a:solidFill>
                <a:latin typeface="Times New Roman" panose="02020603050405020304" pitchFamily="18" charset="0"/>
                <a:cs typeface="Times New Roman" panose="02020603050405020304" pitchFamily="18" charset="0"/>
              </a:rPr>
              <a:t>The Elder Structured Church </a:t>
            </a:r>
            <a:r>
              <a:rPr lang="en-US" sz="1400" dirty="0">
                <a:latin typeface="Times New Roman" panose="02020603050405020304" pitchFamily="18" charset="0"/>
                <a:cs typeface="Times New Roman" panose="02020603050405020304" pitchFamily="18" charset="0"/>
              </a:rPr>
              <a:t>-Example: </a:t>
            </a:r>
            <a:r>
              <a:rPr lang="en-US" sz="1200" i="1" dirty="0">
                <a:latin typeface="Times New Roman" panose="02020603050405020304" pitchFamily="18" charset="0"/>
                <a:cs typeface="Times New Roman" panose="02020603050405020304" pitchFamily="18" charset="0"/>
              </a:rPr>
              <a:t>Presbyterian Churches</a:t>
            </a:r>
            <a:endParaRPr lang="en-US" sz="1200" b="1" i="1" u="sng" dirty="0">
              <a:latin typeface="Times New Roman" panose="02020603050405020304" pitchFamily="18" charset="0"/>
              <a:cs typeface="Times New Roman" panose="02020603050405020304" pitchFamily="18" charset="0"/>
            </a:endParaRPr>
          </a:p>
          <a:p>
            <a:endParaRPr lang="en-US" sz="1400" b="1" u="sng"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b="1" u="sng" dirty="0">
                <a:solidFill>
                  <a:srgbClr val="C00000"/>
                </a:solidFill>
                <a:latin typeface="Times New Roman" panose="02020603050405020304" pitchFamily="18" charset="0"/>
                <a:cs typeface="Times New Roman" panose="02020603050405020304" pitchFamily="18" charset="0"/>
              </a:rPr>
              <a:t>3. The Congregational Structured Church </a:t>
            </a:r>
            <a:r>
              <a:rPr lang="en-US" sz="1400" dirty="0">
                <a:latin typeface="Times New Roman" panose="02020603050405020304" pitchFamily="18" charset="0"/>
                <a:cs typeface="Times New Roman" panose="02020603050405020304" pitchFamily="18" charset="0"/>
              </a:rPr>
              <a:t>-Example: </a:t>
            </a:r>
            <a:r>
              <a:rPr lang="en-US" sz="1200" i="1" dirty="0">
                <a:latin typeface="Times New Roman" panose="02020603050405020304" pitchFamily="18" charset="0"/>
                <a:cs typeface="Times New Roman" panose="02020603050405020304" pitchFamily="18" charset="0"/>
              </a:rPr>
              <a:t>Baptist Churches</a:t>
            </a:r>
            <a:endParaRPr lang="en-US" sz="1050" b="1" i="1" u="sng"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142264" y="1517338"/>
            <a:ext cx="2453640" cy="1015663"/>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Authority resides with the elders and flows to the pastor who jointly leads the congregation with the elders. The pastor is considered to be the head elder.</a:t>
            </a:r>
          </a:p>
        </p:txBody>
      </p:sp>
      <p:sp>
        <p:nvSpPr>
          <p:cNvPr id="16" name="TextBox 15"/>
          <p:cNvSpPr txBox="1"/>
          <p:nvPr/>
        </p:nvSpPr>
        <p:spPr>
          <a:xfrm>
            <a:off x="4186262" y="5492004"/>
            <a:ext cx="2174078"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Authority resides with the congregation which delegates</a:t>
            </a:r>
          </a:p>
          <a:p>
            <a:r>
              <a:rPr lang="en-US" sz="1200" dirty="0">
                <a:latin typeface="Times New Roman" panose="02020603050405020304" pitchFamily="18" charset="0"/>
                <a:cs typeface="Times New Roman" panose="02020603050405020304" pitchFamily="18" charset="0"/>
              </a:rPr>
              <a:t>leadership to the pastor.</a:t>
            </a:r>
          </a:p>
        </p:txBody>
      </p:sp>
      <p:sp>
        <p:nvSpPr>
          <p:cNvPr id="5" name="Rectangle 4"/>
          <p:cNvSpPr/>
          <p:nvPr/>
        </p:nvSpPr>
        <p:spPr>
          <a:xfrm>
            <a:off x="5995303" y="8430616"/>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53</a:t>
            </a:r>
          </a:p>
        </p:txBody>
      </p:sp>
      <p:sp>
        <p:nvSpPr>
          <p:cNvPr id="17" name="Down Arrow 16"/>
          <p:cNvSpPr/>
          <p:nvPr/>
        </p:nvSpPr>
        <p:spPr>
          <a:xfrm>
            <a:off x="3095515" y="2288442"/>
            <a:ext cx="262466" cy="389467"/>
          </a:xfrm>
          <a:prstGeom prst="downArrow">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p:cNvSpPr/>
          <p:nvPr/>
        </p:nvSpPr>
        <p:spPr>
          <a:xfrm>
            <a:off x="3103980" y="2982711"/>
            <a:ext cx="262466" cy="389467"/>
          </a:xfrm>
          <a:prstGeom prst="downArrow">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own Arrow 18"/>
          <p:cNvSpPr/>
          <p:nvPr/>
        </p:nvSpPr>
        <p:spPr>
          <a:xfrm>
            <a:off x="3201348" y="6379197"/>
            <a:ext cx="262466" cy="389467"/>
          </a:xfrm>
          <a:prstGeom prst="downArrow">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wn Arrow 19"/>
          <p:cNvSpPr/>
          <p:nvPr/>
        </p:nvSpPr>
        <p:spPr>
          <a:xfrm>
            <a:off x="3218279" y="7093373"/>
            <a:ext cx="262466" cy="389467"/>
          </a:xfrm>
          <a:prstGeom prst="downArrow">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235213" y="2691919"/>
            <a:ext cx="184731" cy="369332"/>
          </a:xfrm>
          <a:prstGeom prst="rect">
            <a:avLst/>
          </a:prstGeom>
          <a:noFill/>
        </p:spPr>
        <p:txBody>
          <a:bodyPr wrap="none" rtlCol="0">
            <a:spAutoFit/>
          </a:bodyPr>
          <a:lstStyle/>
          <a:p>
            <a:endParaRPr lang="en-US" dirty="0"/>
          </a:p>
        </p:txBody>
      </p:sp>
      <p:sp>
        <p:nvSpPr>
          <p:cNvPr id="9" name="Rectangle 8"/>
          <p:cNvSpPr/>
          <p:nvPr/>
        </p:nvSpPr>
        <p:spPr>
          <a:xfrm>
            <a:off x="2457450" y="1921898"/>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463277" y="2680725"/>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463277" y="3404966"/>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544709" y="1857989"/>
            <a:ext cx="1397819"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mj-lt"/>
              </a:rPr>
              <a:t>Elder Board</a:t>
            </a:r>
          </a:p>
        </p:txBody>
      </p:sp>
      <p:sp>
        <p:nvSpPr>
          <p:cNvPr id="27" name="Rectangle 26"/>
          <p:cNvSpPr/>
          <p:nvPr/>
        </p:nvSpPr>
        <p:spPr>
          <a:xfrm>
            <a:off x="2812243" y="2623586"/>
            <a:ext cx="829010"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mj-lt"/>
              </a:rPr>
              <a:t>Pastor</a:t>
            </a:r>
          </a:p>
        </p:txBody>
      </p:sp>
      <p:sp>
        <p:nvSpPr>
          <p:cNvPr id="28" name="Rectangle 27"/>
          <p:cNvSpPr/>
          <p:nvPr/>
        </p:nvSpPr>
        <p:spPr>
          <a:xfrm>
            <a:off x="2463628" y="3337555"/>
            <a:ext cx="1559979"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mj-lt"/>
              </a:rPr>
              <a:t>Congregation</a:t>
            </a:r>
          </a:p>
        </p:txBody>
      </p:sp>
      <p:sp>
        <p:nvSpPr>
          <p:cNvPr id="29" name="Rectangle 28"/>
          <p:cNvSpPr/>
          <p:nvPr/>
        </p:nvSpPr>
        <p:spPr>
          <a:xfrm>
            <a:off x="2544709" y="5925037"/>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527078" y="6784636"/>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544709" y="7512608"/>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552591" y="5851743"/>
            <a:ext cx="1559979"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mj-lt"/>
              </a:rPr>
              <a:t>Congregation</a:t>
            </a:r>
          </a:p>
        </p:txBody>
      </p:sp>
      <p:sp>
        <p:nvSpPr>
          <p:cNvPr id="33" name="Rectangle 32"/>
          <p:cNvSpPr/>
          <p:nvPr/>
        </p:nvSpPr>
        <p:spPr>
          <a:xfrm>
            <a:off x="2892915" y="6722497"/>
            <a:ext cx="829010"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mj-lt"/>
              </a:rPr>
              <a:t>Pastor</a:t>
            </a:r>
          </a:p>
        </p:txBody>
      </p:sp>
      <p:sp>
        <p:nvSpPr>
          <p:cNvPr id="34" name="Rectangle 33"/>
          <p:cNvSpPr/>
          <p:nvPr/>
        </p:nvSpPr>
        <p:spPr>
          <a:xfrm>
            <a:off x="2492484" y="7444180"/>
            <a:ext cx="1629869" cy="338554"/>
          </a:xfrm>
          <a:prstGeom prst="rect">
            <a:avLst/>
          </a:prstGeom>
          <a:noFill/>
        </p:spPr>
        <p:txBody>
          <a:bodyPr wrap="non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latin typeface="+mj-lt"/>
              </a:rPr>
              <a:t>Church Ministries</a:t>
            </a:r>
          </a:p>
        </p:txBody>
      </p:sp>
      <p:pic>
        <p:nvPicPr>
          <p:cNvPr id="35" name="Picture 2" descr="http://www.clker.com/cliparts/5/7/d/b/139383307528370573crow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0627" y="1532583"/>
            <a:ext cx="665980" cy="3676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5/7/d/b/139383307528370573crow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4428" y="5520754"/>
            <a:ext cx="665980" cy="36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9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7484" y="188993"/>
            <a:ext cx="6284122" cy="3431709"/>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sz="1400" b="1" u="sng" dirty="0">
                <a:solidFill>
                  <a:srgbClr val="C00000"/>
                </a:solidFill>
                <a:latin typeface="Times New Roman" panose="02020603050405020304" pitchFamily="18" charset="0"/>
                <a:cs typeface="Times New Roman" panose="02020603050405020304" pitchFamily="18" charset="0"/>
              </a:rPr>
              <a:t>4</a:t>
            </a:r>
            <a:r>
              <a:rPr lang="en-US" sz="1100" b="1" u="sng" dirty="0">
                <a:solidFill>
                  <a:srgbClr val="C00000"/>
                </a:solidFill>
                <a:latin typeface="Times New Roman" panose="02020603050405020304" pitchFamily="18" charset="0"/>
                <a:cs typeface="Times New Roman" panose="02020603050405020304" pitchFamily="18" charset="0"/>
              </a:rPr>
              <a:t>.</a:t>
            </a:r>
            <a:r>
              <a:rPr lang="en-US" b="1" u="sng" dirty="0">
                <a:solidFill>
                  <a:srgbClr val="C00000"/>
                </a:solidFill>
                <a:latin typeface="Times New Roman" panose="02020603050405020304" pitchFamily="18" charset="0"/>
                <a:cs typeface="Times New Roman" panose="02020603050405020304" pitchFamily="18" charset="0"/>
              </a:rPr>
              <a:t> </a:t>
            </a:r>
            <a:r>
              <a:rPr lang="en-US" sz="1400" b="1" u="sng" dirty="0">
                <a:solidFill>
                  <a:srgbClr val="C00000"/>
                </a:solidFill>
                <a:latin typeface="Times New Roman" panose="02020603050405020304" pitchFamily="18" charset="0"/>
                <a:cs typeface="Times New Roman" panose="02020603050405020304" pitchFamily="18" charset="0"/>
              </a:rPr>
              <a:t>The Pastor Structured Church </a:t>
            </a:r>
            <a:r>
              <a:rPr lang="en-US" sz="1400" dirty="0">
                <a:latin typeface="Times New Roman" panose="02020603050405020304" pitchFamily="18" charset="0"/>
                <a:cs typeface="Times New Roman" panose="02020603050405020304" pitchFamily="18" charset="0"/>
              </a:rPr>
              <a:t>-Example: </a:t>
            </a:r>
            <a:r>
              <a:rPr lang="en-US" sz="1200" i="1" dirty="0">
                <a:latin typeface="Times New Roman" panose="02020603050405020304" pitchFamily="18" charset="0"/>
                <a:cs typeface="Times New Roman" panose="02020603050405020304" pitchFamily="18" charset="0"/>
              </a:rPr>
              <a:t>Independent Churches</a:t>
            </a:r>
            <a:endParaRPr lang="en-US" sz="1200" b="1" i="1" u="sng" dirty="0">
              <a:latin typeface="Times New Roman" panose="02020603050405020304" pitchFamily="18" charset="0"/>
              <a:cs typeface="Times New Roman" panose="02020603050405020304" pitchFamily="18" charset="0"/>
            </a:endParaRPr>
          </a:p>
          <a:p>
            <a:endParaRPr lang="en-US" sz="1200" b="1" i="1" u="sng"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p:txBody>
      </p:sp>
      <p:sp>
        <p:nvSpPr>
          <p:cNvPr id="3" name="Rectangle 2"/>
          <p:cNvSpPr/>
          <p:nvPr/>
        </p:nvSpPr>
        <p:spPr>
          <a:xfrm>
            <a:off x="1882140" y="6017141"/>
            <a:ext cx="251460" cy="1759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409700" y="2633375"/>
            <a:ext cx="582930" cy="208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3759965" y="1309949"/>
            <a:ext cx="261079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Sole authority resides with the pastor.</a:t>
            </a:r>
          </a:p>
        </p:txBody>
      </p:sp>
      <p:sp>
        <p:nvSpPr>
          <p:cNvPr id="16" name="TextBox 15"/>
          <p:cNvSpPr txBox="1"/>
          <p:nvPr/>
        </p:nvSpPr>
        <p:spPr>
          <a:xfrm>
            <a:off x="729814" y="2935703"/>
            <a:ext cx="6365948" cy="3077766"/>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The Lord never gave clear instructions about how the Church was to be structured.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Each of these governmental structures have been used to advance the gospel!  There are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good churches and bad churches in every structure.  Each church structure has strengths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weaknesses.  The pastor needs to </a:t>
            </a:r>
            <a:r>
              <a:rPr lang="en-US" sz="1200" b="1" dirty="0">
                <a:latin typeface="Times New Roman" panose="02020603050405020304" pitchFamily="18" charset="0"/>
                <a:cs typeface="Times New Roman" panose="02020603050405020304" pitchFamily="18" charset="0"/>
              </a:rPr>
              <a:t>understand the type of structure that he is </a:t>
            </a:r>
          </a:p>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working in so that he can be effective</a:t>
            </a:r>
            <a:r>
              <a:rPr lang="en-US" sz="1200" dirty="0">
                <a:latin typeface="Times New Roman" panose="02020603050405020304" pitchFamily="18" charset="0"/>
                <a:cs typeface="Times New Roman" panose="02020603050405020304" pitchFamily="18" charset="0"/>
              </a:rPr>
              <a:t>. </a:t>
            </a:r>
          </a:p>
          <a:p>
            <a:endParaRPr lang="en-US" sz="1400" b="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11789414"/>
              </p:ext>
            </p:extLst>
          </p:nvPr>
        </p:nvGraphicFramePr>
        <p:xfrm>
          <a:off x="843454" y="5197172"/>
          <a:ext cx="5425704" cy="3147985"/>
        </p:xfrm>
        <a:graphic>
          <a:graphicData uri="http://schemas.openxmlformats.org/drawingml/2006/table">
            <a:tbl>
              <a:tblPr firstRow="1" bandRow="1">
                <a:tableStyleId>{073A0DAA-6AF3-43AB-8588-CEC1D06C72B9}</a:tableStyleId>
              </a:tblPr>
              <a:tblGrid>
                <a:gridCol w="1356426">
                  <a:extLst>
                    <a:ext uri="{9D8B030D-6E8A-4147-A177-3AD203B41FA5}">
                      <a16:colId xmlns:a16="http://schemas.microsoft.com/office/drawing/2014/main" val="20000"/>
                    </a:ext>
                  </a:extLst>
                </a:gridCol>
                <a:gridCol w="1356426">
                  <a:extLst>
                    <a:ext uri="{9D8B030D-6E8A-4147-A177-3AD203B41FA5}">
                      <a16:colId xmlns:a16="http://schemas.microsoft.com/office/drawing/2014/main" val="20001"/>
                    </a:ext>
                  </a:extLst>
                </a:gridCol>
                <a:gridCol w="1356426">
                  <a:extLst>
                    <a:ext uri="{9D8B030D-6E8A-4147-A177-3AD203B41FA5}">
                      <a16:colId xmlns:a16="http://schemas.microsoft.com/office/drawing/2014/main" val="20002"/>
                    </a:ext>
                  </a:extLst>
                </a:gridCol>
                <a:gridCol w="1356426">
                  <a:extLst>
                    <a:ext uri="{9D8B030D-6E8A-4147-A177-3AD203B41FA5}">
                      <a16:colId xmlns:a16="http://schemas.microsoft.com/office/drawing/2014/main" val="20003"/>
                    </a:ext>
                  </a:extLst>
                </a:gridCol>
              </a:tblGrid>
              <a:tr h="567987">
                <a:tc>
                  <a:txBody>
                    <a:bodyPr/>
                    <a:lstStyle/>
                    <a:p>
                      <a:r>
                        <a:rPr lang="en-US" sz="2400" b="0" dirty="0"/>
                        <a:t>Structure</a:t>
                      </a:r>
                    </a:p>
                  </a:txBody>
                  <a:tcPr/>
                </a:tc>
                <a:tc>
                  <a:txBody>
                    <a:bodyPr/>
                    <a:lstStyle/>
                    <a:p>
                      <a:r>
                        <a:rPr lang="en-US" sz="2400" b="0" dirty="0"/>
                        <a:t>Property</a:t>
                      </a:r>
                    </a:p>
                  </a:txBody>
                  <a:tcPr/>
                </a:tc>
                <a:tc>
                  <a:txBody>
                    <a:bodyPr/>
                    <a:lstStyle/>
                    <a:p>
                      <a:r>
                        <a:rPr lang="en-US" sz="2400" b="0" dirty="0"/>
                        <a:t>Doctrine</a:t>
                      </a:r>
                    </a:p>
                  </a:txBody>
                  <a:tcPr/>
                </a:tc>
                <a:tc>
                  <a:txBody>
                    <a:bodyPr/>
                    <a:lstStyle/>
                    <a:p>
                      <a:r>
                        <a:rPr lang="en-US" sz="2400" b="0" dirty="0"/>
                        <a:t>Voice</a:t>
                      </a:r>
                    </a:p>
                  </a:txBody>
                  <a:tcPr/>
                </a:tc>
                <a:extLst>
                  <a:ext uri="{0D108BD9-81ED-4DB2-BD59-A6C34878D82A}">
                    <a16:rowId xmlns:a16="http://schemas.microsoft.com/office/drawing/2014/main" val="10000"/>
                  </a:ext>
                </a:extLst>
              </a:tr>
              <a:tr h="567987">
                <a:tc>
                  <a:txBody>
                    <a:bodyPr/>
                    <a:lstStyle/>
                    <a:p>
                      <a:r>
                        <a:rPr lang="en-US" dirty="0">
                          <a:solidFill>
                            <a:srgbClr val="C00000"/>
                          </a:solidFill>
                        </a:rPr>
                        <a:t>Hierarchy</a:t>
                      </a:r>
                    </a:p>
                  </a:txBody>
                  <a:tcPr/>
                </a:tc>
                <a:tc>
                  <a:txBody>
                    <a:bodyPr/>
                    <a:lstStyle/>
                    <a:p>
                      <a:r>
                        <a:rPr lang="en-US" dirty="0"/>
                        <a:t>Owned by</a:t>
                      </a:r>
                      <a:r>
                        <a:rPr lang="en-US" baseline="0" dirty="0"/>
                        <a:t> Rome</a:t>
                      </a:r>
                      <a:endParaRPr lang="en-US" dirty="0"/>
                    </a:p>
                  </a:txBody>
                  <a:tcPr/>
                </a:tc>
                <a:tc>
                  <a:txBody>
                    <a:bodyPr/>
                    <a:lstStyle/>
                    <a:p>
                      <a:r>
                        <a:rPr lang="en-US" dirty="0"/>
                        <a:t>Established by Rome</a:t>
                      </a:r>
                    </a:p>
                  </a:txBody>
                  <a:tcPr/>
                </a:tc>
                <a:tc>
                  <a:txBody>
                    <a:bodyPr/>
                    <a:lstStyle/>
                    <a:p>
                      <a:r>
                        <a:rPr lang="en-US" dirty="0"/>
                        <a:t>Congregation has no voice</a:t>
                      </a:r>
                    </a:p>
                  </a:txBody>
                  <a:tcPr/>
                </a:tc>
                <a:extLst>
                  <a:ext uri="{0D108BD9-81ED-4DB2-BD59-A6C34878D82A}">
                    <a16:rowId xmlns:a16="http://schemas.microsoft.com/office/drawing/2014/main" val="10001"/>
                  </a:ext>
                </a:extLst>
              </a:tr>
              <a:tr h="735364">
                <a:tc>
                  <a:txBody>
                    <a:bodyPr/>
                    <a:lstStyle/>
                    <a:p>
                      <a:r>
                        <a:rPr lang="en-US" dirty="0">
                          <a:solidFill>
                            <a:srgbClr val="C00000"/>
                          </a:solidFill>
                        </a:rPr>
                        <a:t>Elder</a:t>
                      </a:r>
                    </a:p>
                  </a:txBody>
                  <a:tcPr/>
                </a:tc>
                <a:tc>
                  <a:txBody>
                    <a:bodyPr/>
                    <a:lstStyle/>
                    <a:p>
                      <a:r>
                        <a:rPr lang="en-US" dirty="0"/>
                        <a:t>Owned by the denomination</a:t>
                      </a:r>
                    </a:p>
                  </a:txBody>
                  <a:tcPr/>
                </a:tc>
                <a:tc>
                  <a:txBody>
                    <a:bodyPr/>
                    <a:lstStyle/>
                    <a:p>
                      <a:r>
                        <a:rPr lang="en-US" dirty="0"/>
                        <a:t>Established by the denomination</a:t>
                      </a:r>
                    </a:p>
                  </a:txBody>
                  <a:tcPr/>
                </a:tc>
                <a:tc>
                  <a:txBody>
                    <a:bodyPr/>
                    <a:lstStyle/>
                    <a:p>
                      <a:r>
                        <a:rPr lang="en-US" dirty="0"/>
                        <a:t>Congregation has limited voice</a:t>
                      </a:r>
                    </a:p>
                  </a:txBody>
                  <a:tcPr/>
                </a:tc>
                <a:extLst>
                  <a:ext uri="{0D108BD9-81ED-4DB2-BD59-A6C34878D82A}">
                    <a16:rowId xmlns:a16="http://schemas.microsoft.com/office/drawing/2014/main" val="10002"/>
                  </a:ext>
                </a:extLst>
              </a:tr>
              <a:tr h="567987">
                <a:tc>
                  <a:txBody>
                    <a:bodyPr/>
                    <a:lstStyle/>
                    <a:p>
                      <a:r>
                        <a:rPr lang="en-US" dirty="0">
                          <a:solidFill>
                            <a:srgbClr val="C00000"/>
                          </a:solidFill>
                        </a:rPr>
                        <a:t>Congregational</a:t>
                      </a:r>
                    </a:p>
                  </a:txBody>
                  <a:tcPr/>
                </a:tc>
                <a:tc>
                  <a:txBody>
                    <a:bodyPr/>
                    <a:lstStyle/>
                    <a:p>
                      <a:r>
                        <a:rPr lang="en-US" dirty="0"/>
                        <a:t>Owned by the local church</a:t>
                      </a:r>
                    </a:p>
                  </a:txBody>
                  <a:tcPr/>
                </a:tc>
                <a:tc>
                  <a:txBody>
                    <a:bodyPr/>
                    <a:lstStyle/>
                    <a:p>
                      <a:r>
                        <a:rPr lang="en-US" dirty="0"/>
                        <a:t>Established by the congregation</a:t>
                      </a:r>
                    </a:p>
                  </a:txBody>
                  <a:tcPr/>
                </a:tc>
                <a:tc>
                  <a:txBody>
                    <a:bodyPr/>
                    <a:lstStyle/>
                    <a:p>
                      <a:r>
                        <a:rPr lang="en-US" dirty="0"/>
                        <a:t>Congregation is the voice</a:t>
                      </a:r>
                    </a:p>
                  </a:txBody>
                  <a:tcPr/>
                </a:tc>
                <a:extLst>
                  <a:ext uri="{0D108BD9-81ED-4DB2-BD59-A6C34878D82A}">
                    <a16:rowId xmlns:a16="http://schemas.microsoft.com/office/drawing/2014/main" val="10003"/>
                  </a:ext>
                </a:extLst>
              </a:tr>
              <a:tr h="567987">
                <a:tc>
                  <a:txBody>
                    <a:bodyPr/>
                    <a:lstStyle/>
                    <a:p>
                      <a:r>
                        <a:rPr lang="en-US" dirty="0">
                          <a:solidFill>
                            <a:srgbClr val="C00000"/>
                          </a:solidFill>
                        </a:rPr>
                        <a:t>Pastor</a:t>
                      </a:r>
                    </a:p>
                  </a:txBody>
                  <a:tcPr/>
                </a:tc>
                <a:tc>
                  <a:txBody>
                    <a:bodyPr/>
                    <a:lstStyle/>
                    <a:p>
                      <a:r>
                        <a:rPr lang="en-US" dirty="0"/>
                        <a:t>Owned by the local pastor</a:t>
                      </a:r>
                    </a:p>
                  </a:txBody>
                  <a:tcPr/>
                </a:tc>
                <a:tc>
                  <a:txBody>
                    <a:bodyPr/>
                    <a:lstStyle/>
                    <a:p>
                      <a:r>
                        <a:rPr lang="en-US" dirty="0"/>
                        <a:t>Established by the pastor</a:t>
                      </a:r>
                    </a:p>
                  </a:txBody>
                  <a:tcPr/>
                </a:tc>
                <a:tc>
                  <a:txBody>
                    <a:bodyPr/>
                    <a:lstStyle/>
                    <a:p>
                      <a:r>
                        <a:rPr lang="en-US" dirty="0"/>
                        <a:t>Congregation</a:t>
                      </a:r>
                      <a:r>
                        <a:rPr lang="en-US" baseline="0" dirty="0"/>
                        <a:t> has limited voice</a:t>
                      </a:r>
                      <a:endParaRPr lang="en-US" dirty="0"/>
                    </a:p>
                  </a:txBody>
                  <a:tcPr/>
                </a:tc>
                <a:extLst>
                  <a:ext uri="{0D108BD9-81ED-4DB2-BD59-A6C34878D82A}">
                    <a16:rowId xmlns:a16="http://schemas.microsoft.com/office/drawing/2014/main" val="10004"/>
                  </a:ext>
                </a:extLst>
              </a:tr>
            </a:tbl>
          </a:graphicData>
        </a:graphic>
      </p:graphicFrame>
      <p:sp>
        <p:nvSpPr>
          <p:cNvPr id="2" name="Rectangle 1"/>
          <p:cNvSpPr/>
          <p:nvPr/>
        </p:nvSpPr>
        <p:spPr>
          <a:xfrm>
            <a:off x="6008906" y="842593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54</a:t>
            </a:r>
          </a:p>
        </p:txBody>
      </p:sp>
      <p:sp>
        <p:nvSpPr>
          <p:cNvPr id="14" name="Down Arrow 13"/>
          <p:cNvSpPr/>
          <p:nvPr/>
        </p:nvSpPr>
        <p:spPr>
          <a:xfrm>
            <a:off x="3297767" y="1998713"/>
            <a:ext cx="262466" cy="389467"/>
          </a:xfrm>
          <a:prstGeom prst="downArrow">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638520" y="1673416"/>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48658" y="2421672"/>
            <a:ext cx="1560684" cy="29180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705621" y="1598712"/>
            <a:ext cx="1426481" cy="1107996"/>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mj-lt"/>
              </a:rPr>
              <a:t>Pastor</a:t>
            </a:r>
          </a:p>
          <a:p>
            <a:pPr algn="ctr"/>
            <a:endParaRPr lang="en-US" sz="2400" dirty="0">
              <a:ln w="0"/>
              <a:effectLst>
                <a:outerShdw blurRad="38100" dist="19050" dir="2700000" algn="tl" rotWithShape="0">
                  <a:schemeClr val="dk1">
                    <a:alpha val="40000"/>
                  </a:schemeClr>
                </a:outerShdw>
              </a:effectLst>
              <a:latin typeface="+mj-lt"/>
            </a:endParaRPr>
          </a:p>
          <a:p>
            <a:pPr algn="ctr"/>
            <a:r>
              <a:rPr lang="en-US" b="0" cap="none" spc="0" dirty="0">
                <a:ln w="0"/>
                <a:solidFill>
                  <a:schemeClr val="tx1"/>
                </a:solidFill>
                <a:effectLst>
                  <a:outerShdw blurRad="38100" dist="19050" dir="2700000" algn="tl" rotWithShape="0">
                    <a:schemeClr val="dk1">
                      <a:alpha val="40000"/>
                    </a:schemeClr>
                  </a:outerShdw>
                </a:effectLst>
                <a:latin typeface="+mj-lt"/>
              </a:rPr>
              <a:t>Congregation</a:t>
            </a:r>
          </a:p>
        </p:txBody>
      </p:sp>
      <p:pic>
        <p:nvPicPr>
          <p:cNvPr id="20" name="Picture 2" descr="http://www.clker.com/cliparts/5/7/d/b/139383307528370573crow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5871" y="1195841"/>
            <a:ext cx="665980" cy="3676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5/7/d/b/139383307528370573crown.jpg">
            <a:extLst>
              <a:ext uri="{FF2B5EF4-FFF2-40B4-BE49-F238E27FC236}">
                <a16:creationId xmlns:a16="http://schemas.microsoft.com/office/drawing/2014/main" id="{C7E5132C-ACBA-B746-8143-CE00CE1A32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74" y="5829651"/>
            <a:ext cx="665980" cy="367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5/7/d/b/139383307528370573crown.jpg">
            <a:extLst>
              <a:ext uri="{FF2B5EF4-FFF2-40B4-BE49-F238E27FC236}">
                <a16:creationId xmlns:a16="http://schemas.microsoft.com/office/drawing/2014/main" id="{BAEBFC9D-86DC-9147-B093-5460A8CF7B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74" y="6470959"/>
            <a:ext cx="665980" cy="3676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5/7/d/b/139383307528370573crown.jpg">
            <a:extLst>
              <a:ext uri="{FF2B5EF4-FFF2-40B4-BE49-F238E27FC236}">
                <a16:creationId xmlns:a16="http://schemas.microsoft.com/office/drawing/2014/main" id="{FEDF1810-8B39-F945-A889-E2901B455F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74" y="7102130"/>
            <a:ext cx="665980" cy="3676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5/7/d/b/139383307528370573crown.jpg">
            <a:extLst>
              <a:ext uri="{FF2B5EF4-FFF2-40B4-BE49-F238E27FC236}">
                <a16:creationId xmlns:a16="http://schemas.microsoft.com/office/drawing/2014/main" id="{F01FDB75-3D7C-FB46-993A-84755F6001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74" y="7773757"/>
            <a:ext cx="665980" cy="36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6383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278" y="80695"/>
            <a:ext cx="6284122" cy="58477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p>
        </p:txBody>
      </p:sp>
      <p:sp>
        <p:nvSpPr>
          <p:cNvPr id="2" name="Rectangle 1"/>
          <p:cNvSpPr/>
          <p:nvPr/>
        </p:nvSpPr>
        <p:spPr>
          <a:xfrm>
            <a:off x="1128949" y="746165"/>
            <a:ext cx="5311140" cy="7725192"/>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In most structures the pastor is accountable to a board for their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ministry in the church.  Working with a diverse group of people can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 challenging.  The pastor is normally evaluated by different criteria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chosen by the board.  If the pastor works in a denomination, he will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typically have a set of goals established by the denomination.  Many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pastors feel squeezed by the demands of the board and the needs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congregation.  Their own limitations are magnified in the bright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light of unrealistic expectations.  Many pastors leave the ministry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because they feel pressured and defeated by the demands of people.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Some pastors rebel and decide to go out on their own.  Although that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seems like an easy solution, the results can be devastating.  Lone ranger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churches are prone to error and failure.  I knew a dynamic pastor that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grew weary of the constraints placed on him by his elder board.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 was young in the faith and bristled whenever the elders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attempted to instruct him.  He could not submit to the elders because 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thought he heard from God and did not need additional instruction.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young pastor left the church, which caused a serious split.  His self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centered actions wounded the church that he was called to love.  Remember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your calling!  A true shepherd never destroys the flock for his personal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ambitions!</a:t>
            </a:r>
          </a:p>
          <a:p>
            <a:endParaRPr lang="en-US" sz="1400" dirty="0">
              <a:latin typeface="Times New Roman" panose="02020603050405020304" pitchFamily="18" charset="0"/>
              <a:cs typeface="Times New Roman" panose="02020603050405020304" pitchFamily="18" charset="0"/>
            </a:endParaRPr>
          </a:p>
        </p:txBody>
      </p:sp>
      <p:sp>
        <p:nvSpPr>
          <p:cNvPr id="3" name="Rectangle 2"/>
          <p:cNvSpPr/>
          <p:nvPr/>
        </p:nvSpPr>
        <p:spPr>
          <a:xfrm>
            <a:off x="5865391" y="8425934"/>
            <a:ext cx="473206"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55</a:t>
            </a:r>
          </a:p>
        </p:txBody>
      </p:sp>
    </p:spTree>
    <p:extLst>
      <p:ext uri="{BB962C8B-B14F-4D97-AF65-F5344CB8AC3E}">
        <p14:creationId xmlns:p14="http://schemas.microsoft.com/office/powerpoint/2010/main" val="1107493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278" y="80695"/>
            <a:ext cx="6284122" cy="58477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p>
        </p:txBody>
      </p:sp>
      <p:sp>
        <p:nvSpPr>
          <p:cNvPr id="2" name="Rectangle 1"/>
          <p:cNvSpPr/>
          <p:nvPr/>
        </p:nvSpPr>
        <p:spPr>
          <a:xfrm>
            <a:off x="1092403" y="1003216"/>
            <a:ext cx="5311140" cy="7140416"/>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His lone ranger attitude continued in his ministry and a couple of years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later it caused his new church to implode.  Multitudes of people were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wounded by the stubborn attitude of this pastor.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Working with board members is difficult.  Sometimes board members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can be petty and seem unable to see strategic vision.  Pastors can feel chained by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board members who are more concerned about how things were done in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  Someone once said that the famous last words of a church are, “We never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did it that way before”.   A great number of pastors leave the ministry every year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because they can not get their board to move forward.  Long time board members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have made long term investments in the church, which makes it difficult for them</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let go of their agendas in order to try something new.  Ultimately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health of the church is determined by the ability of the board to work together with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pastor.</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government provides safety and stability for the congregation.  A lack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church government creates dangerous lone ranger ministries without any checks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balances.  I do not always like the restrictions of the church board, but I value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need for the church board and gladly submit my ministry to their leadership.</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Ultimately this “iron sharpening iron” is good for the church. </a:t>
            </a:r>
          </a:p>
          <a:p>
            <a:endParaRPr lang="en-US" sz="1400" dirty="0">
              <a:latin typeface="Times New Roman" panose="02020603050405020304" pitchFamily="18" charset="0"/>
              <a:cs typeface="Times New Roman" panose="02020603050405020304" pitchFamily="18" charset="0"/>
            </a:endParaRPr>
          </a:p>
        </p:txBody>
      </p:sp>
      <p:sp>
        <p:nvSpPr>
          <p:cNvPr id="3" name="Rectangle 2"/>
          <p:cNvSpPr/>
          <p:nvPr/>
        </p:nvSpPr>
        <p:spPr>
          <a:xfrm>
            <a:off x="6001136" y="841831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56</a:t>
            </a:r>
          </a:p>
        </p:txBody>
      </p:sp>
    </p:spTree>
    <p:extLst>
      <p:ext uri="{BB962C8B-B14F-4D97-AF65-F5344CB8AC3E}">
        <p14:creationId xmlns:p14="http://schemas.microsoft.com/office/powerpoint/2010/main" val="1959439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9924" y="2820533"/>
            <a:ext cx="5739548" cy="2862322"/>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What happens when the pastor and church board are locked in a major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disagreement?  Unfortunately, people may resort to politics in an attempt to win an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argument.  Church politics is real but not biblical!  Many leaders' resort to worldly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tactics in order to get their way.  Here are a few of the common political maneuvers: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    1.   The End Around Tactic:</a:t>
            </a:r>
            <a:r>
              <a:rPr lang="en-US" sz="1200" dirty="0">
                <a:latin typeface="Times New Roman" panose="02020603050405020304" pitchFamily="18" charset="0"/>
                <a:cs typeface="Times New Roman" panose="02020603050405020304" pitchFamily="18" charset="0"/>
              </a:rPr>
              <a:t>             Dissenting opinions attempt to go around the 		                                        pastor and win approval from other people in</a:t>
            </a:r>
          </a:p>
          <a:p>
            <a:r>
              <a:rPr lang="en-US" sz="1200" dirty="0">
                <a:latin typeface="Times New Roman" panose="02020603050405020304" pitchFamily="18" charset="0"/>
                <a:cs typeface="Times New Roman" panose="02020603050405020304" pitchFamily="18" charset="0"/>
              </a:rPr>
              <a:t>		                the congregation.  This maneuver is not biblical </a:t>
            </a:r>
          </a:p>
          <a:p>
            <a:pPr lvl="2"/>
            <a:r>
              <a:rPr lang="en-US" sz="1200" dirty="0">
                <a:latin typeface="Times New Roman" panose="02020603050405020304" pitchFamily="18" charset="0"/>
                <a:cs typeface="Times New Roman" panose="02020603050405020304" pitchFamily="18" charset="0"/>
              </a:rPr>
              <a:t>	                and causes church division.</a:t>
            </a:r>
          </a:p>
          <a:p>
            <a:pPr lvl="2"/>
            <a:endParaRPr lang="en-US" sz="1200" dirty="0">
              <a:latin typeface="Times New Roman" panose="02020603050405020304" pitchFamily="18" charset="0"/>
              <a:cs typeface="Times New Roman" panose="02020603050405020304" pitchFamily="18" charset="0"/>
            </a:endParaRPr>
          </a:p>
          <a:p>
            <a:pPr lvl="2"/>
            <a:endParaRPr lang="en-US" sz="1200" dirty="0">
              <a:latin typeface="Times New Roman" panose="02020603050405020304" pitchFamily="18" charset="0"/>
              <a:cs typeface="Times New Roman" panose="02020603050405020304" pitchFamily="18" charset="0"/>
            </a:endParaRPr>
          </a:p>
        </p:txBody>
      </p:sp>
      <p:sp>
        <p:nvSpPr>
          <p:cNvPr id="3" name="Rectangle 2"/>
          <p:cNvSpPr/>
          <p:nvPr/>
        </p:nvSpPr>
        <p:spPr>
          <a:xfrm>
            <a:off x="6001136" y="841831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57</a:t>
            </a:r>
          </a:p>
        </p:txBody>
      </p:sp>
      <p:pic>
        <p:nvPicPr>
          <p:cNvPr id="1026" name="Picture 2" descr="http://3.bp.blogspot.com/-NaZ86R30UTE/TYv881TGZ-I/AAAAAAAABAY/uNxWxqTjSoc/s400/g975925_backstabber.jpg"/>
          <p:cNvPicPr>
            <a:picLocks noChangeAspect="1" noChangeArrowheads="1"/>
          </p:cNvPicPr>
          <p:nvPr/>
        </p:nvPicPr>
        <p:blipFill rotWithShape="1">
          <a:blip r:embed="rId2">
            <a:extLst>
              <a:ext uri="{28A0092B-C50C-407E-A947-70E740481C1C}">
                <a14:useLocalDpi xmlns:a14="http://schemas.microsoft.com/office/drawing/2010/main" val="0"/>
              </a:ext>
            </a:extLst>
          </a:blip>
          <a:srcRect t="16789"/>
          <a:stretch/>
        </p:blipFill>
        <p:spPr bwMode="auto">
          <a:xfrm>
            <a:off x="1496074" y="357792"/>
            <a:ext cx="2189419" cy="20324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85493" y="821392"/>
            <a:ext cx="1614545" cy="369332"/>
          </a:xfrm>
          <a:prstGeom prst="rect">
            <a:avLst/>
          </a:prstGeom>
        </p:spPr>
        <p:txBody>
          <a:bodyPr wrap="none">
            <a:spAutoFit/>
          </a:bodyPr>
          <a:lstStyle/>
          <a:p>
            <a:r>
              <a:rPr lang="en-US" u="sng" dirty="0">
                <a:latin typeface="Times New Roman" panose="02020603050405020304" pitchFamily="18" charset="0"/>
                <a:cs typeface="Times New Roman" panose="02020603050405020304" pitchFamily="18" charset="0"/>
              </a:rPr>
              <a:t>Church Politics</a:t>
            </a:r>
          </a:p>
        </p:txBody>
      </p:sp>
      <p:sp>
        <p:nvSpPr>
          <p:cNvPr id="6" name="Rectangle 5"/>
          <p:cNvSpPr/>
          <p:nvPr/>
        </p:nvSpPr>
        <p:spPr>
          <a:xfrm>
            <a:off x="1091614" y="5402170"/>
            <a:ext cx="5493812" cy="2246769"/>
          </a:xfrm>
          <a:prstGeom prst="rect">
            <a:avLst/>
          </a:prstGeom>
        </p:spPr>
        <p:txBody>
          <a:bodyPr wrap="none">
            <a:spAutoFit/>
          </a:bodyPr>
          <a:lstStyle/>
          <a:p>
            <a:pPr marL="228600" indent="-228600">
              <a:buAutoNum type="arabicPeriod" startAt="2"/>
            </a:pPr>
            <a:r>
              <a:rPr lang="en-US" sz="1200" b="1" dirty="0">
                <a:latin typeface="Times New Roman" panose="02020603050405020304" pitchFamily="18" charset="0"/>
                <a:cs typeface="Times New Roman" panose="02020603050405020304" pitchFamily="18" charset="0"/>
              </a:rPr>
              <a:t>The Discrediting Tactic:</a:t>
            </a:r>
            <a:r>
              <a:rPr lang="en-US" sz="1600" b="1"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Dissenting opinions attempt to discredit the</a:t>
            </a:r>
          </a:p>
          <a:p>
            <a:r>
              <a:rPr lang="en-US" sz="1200" dirty="0">
                <a:latin typeface="Times New Roman" panose="02020603050405020304" pitchFamily="18" charset="0"/>
                <a:cs typeface="Times New Roman" panose="02020603050405020304" pitchFamily="18" charset="0"/>
              </a:rPr>
              <a:t>                                                            positon of the pastor.  Attacks on the pastors</a:t>
            </a:r>
          </a:p>
          <a:p>
            <a:r>
              <a:rPr lang="en-US" sz="1200" dirty="0">
                <a:latin typeface="Times New Roman" panose="02020603050405020304" pitchFamily="18" charset="0"/>
                <a:cs typeface="Times New Roman" panose="02020603050405020304" pitchFamily="18" charset="0"/>
              </a:rPr>
              <a:t>		            personal life and character may be included</a:t>
            </a:r>
          </a:p>
          <a:p>
            <a:r>
              <a:rPr lang="en-US" sz="1200" dirty="0">
                <a:latin typeface="Times New Roman" panose="02020603050405020304" pitchFamily="18" charset="0"/>
                <a:cs typeface="Times New Roman" panose="02020603050405020304" pitchFamily="18" charset="0"/>
              </a:rPr>
              <a:t>		            to show that the pastor's position is flawed. </a:t>
            </a:r>
          </a:p>
          <a:p>
            <a:r>
              <a:rPr lang="en-US" sz="1200" dirty="0">
                <a:latin typeface="Times New Roman" panose="02020603050405020304" pitchFamily="18" charset="0"/>
                <a:cs typeface="Times New Roman" panose="02020603050405020304" pitchFamily="18" charset="0"/>
              </a:rPr>
              <a:t>		            This kind of behavior is ungodly.</a:t>
            </a:r>
          </a:p>
          <a:p>
            <a:endParaRPr lang="en-US" sz="1200" dirty="0">
              <a:latin typeface="Times New Roman" panose="02020603050405020304" pitchFamily="18" charset="0"/>
              <a:cs typeface="Times New Roman" panose="02020603050405020304" pitchFamily="18" charset="0"/>
            </a:endParaRPr>
          </a:p>
          <a:p>
            <a:pPr marL="228600" indent="-228600">
              <a:buAutoNum type="arabicPeriod" startAt="3"/>
            </a:pPr>
            <a:r>
              <a:rPr lang="en-US" sz="1200" b="1" dirty="0">
                <a:latin typeface="Times New Roman" panose="02020603050405020304" pitchFamily="18" charset="0"/>
                <a:cs typeface="Times New Roman" panose="02020603050405020304" pitchFamily="18" charset="0"/>
              </a:rPr>
              <a:t>The My Way Or Else Tactic:    </a:t>
            </a:r>
            <a:r>
              <a:rPr lang="en-US" sz="16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Dissenting opinions threaten to stop tithing</a:t>
            </a:r>
          </a:p>
          <a:p>
            <a:pPr lvl="4"/>
            <a:r>
              <a:rPr lang="en-US" sz="1200" dirty="0">
                <a:latin typeface="Times New Roman" panose="02020603050405020304" pitchFamily="18" charset="0"/>
                <a:cs typeface="Times New Roman" panose="02020603050405020304" pitchFamily="18" charset="0"/>
              </a:rPr>
              <a:t>            or serving if they do not get their way. This </a:t>
            </a:r>
          </a:p>
          <a:p>
            <a:pPr lvl="4"/>
            <a:r>
              <a:rPr lang="en-US" sz="1200" dirty="0">
                <a:latin typeface="Times New Roman" panose="02020603050405020304" pitchFamily="18" charset="0"/>
                <a:cs typeface="Times New Roman" panose="02020603050405020304" pitchFamily="18" charset="0"/>
              </a:rPr>
              <a:t>            my way tactic is worldly and very immature. </a:t>
            </a:r>
          </a:p>
          <a:p>
            <a:pPr lvl="4"/>
            <a:endParaRPr lang="en-US" sz="1200" dirty="0">
              <a:latin typeface="Times New Roman" panose="02020603050405020304" pitchFamily="18" charset="0"/>
              <a:cs typeface="Times New Roman" panose="02020603050405020304" pitchFamily="18" charset="0"/>
            </a:endParaRPr>
          </a:p>
          <a:p>
            <a:pPr lvl="4"/>
            <a:endParaRPr lang="en-US" sz="1200" dirty="0"/>
          </a:p>
        </p:txBody>
      </p:sp>
      <p:sp>
        <p:nvSpPr>
          <p:cNvPr id="7" name="Rectangle 6"/>
          <p:cNvSpPr/>
          <p:nvPr/>
        </p:nvSpPr>
        <p:spPr>
          <a:xfrm>
            <a:off x="1075848" y="7390088"/>
            <a:ext cx="5343066" cy="830997"/>
          </a:xfrm>
          <a:prstGeom prst="rect">
            <a:avLst/>
          </a:prstGeom>
        </p:spPr>
        <p:txBody>
          <a:bodyPr wrap="none">
            <a:spAutoFit/>
          </a:bodyPr>
          <a:lstStyle/>
          <a:p>
            <a:pPr marL="228600" indent="-228600">
              <a:buAutoNum type="arabicPeriod" startAt="4"/>
            </a:pPr>
            <a:r>
              <a:rPr lang="en-US" sz="1200" b="1" dirty="0">
                <a:latin typeface="Times New Roman" panose="02020603050405020304" pitchFamily="18" charset="0"/>
                <a:cs typeface="Times New Roman" panose="02020603050405020304" pitchFamily="18" charset="0"/>
              </a:rPr>
              <a:t>The Take It </a:t>
            </a:r>
            <a:r>
              <a:rPr lang="en-US" sz="1050" b="1" dirty="0">
                <a:latin typeface="Times New Roman" panose="02020603050405020304" pitchFamily="18" charset="0"/>
                <a:cs typeface="Times New Roman" panose="02020603050405020304" pitchFamily="18" charset="0"/>
              </a:rPr>
              <a:t>or</a:t>
            </a:r>
            <a:r>
              <a:rPr lang="en-US" sz="1200" b="1" dirty="0">
                <a:latin typeface="Times New Roman" panose="02020603050405020304" pitchFamily="18" charset="0"/>
                <a:cs typeface="Times New Roman" panose="02020603050405020304" pitchFamily="18" charset="0"/>
              </a:rPr>
              <a:t> Leave It Tactic:   </a:t>
            </a:r>
            <a:r>
              <a:rPr lang="en-US" sz="1200" dirty="0">
                <a:latin typeface="Times New Roman" panose="02020603050405020304" pitchFamily="18" charset="0"/>
                <a:cs typeface="Times New Roman" panose="02020603050405020304" pitchFamily="18" charset="0"/>
              </a:rPr>
              <a:t>Dissenting opinions threaten to fire the pastor</a:t>
            </a:r>
          </a:p>
          <a:p>
            <a:r>
              <a:rPr lang="en-US" sz="1200" dirty="0">
                <a:latin typeface="Times New Roman" panose="02020603050405020304" pitchFamily="18" charset="0"/>
                <a:cs typeface="Times New Roman" panose="02020603050405020304" pitchFamily="18" charset="0"/>
              </a:rPr>
              <a:t>                                                             if they do not get their way. The ultimatum is</a:t>
            </a:r>
          </a:p>
          <a:p>
            <a:r>
              <a:rPr lang="en-US" sz="1200" dirty="0">
                <a:latin typeface="Times New Roman" panose="02020603050405020304" pitchFamily="18" charset="0"/>
                <a:cs typeface="Times New Roman" panose="02020603050405020304" pitchFamily="18" charset="0"/>
              </a:rPr>
              <a:t>                                                             take it or leave.  This maneuver is also</a:t>
            </a:r>
          </a:p>
          <a:p>
            <a:r>
              <a:rPr lang="en-US" sz="1200" dirty="0">
                <a:latin typeface="Times New Roman" panose="02020603050405020304" pitchFamily="18" charset="0"/>
                <a:cs typeface="Times New Roman" panose="02020603050405020304" pitchFamily="18" charset="0"/>
              </a:rPr>
              <a:t>		             ungodly. </a:t>
            </a:r>
            <a:endParaRPr lang="en-US" sz="1200" dirty="0"/>
          </a:p>
        </p:txBody>
      </p:sp>
    </p:spTree>
    <p:extLst>
      <p:ext uri="{BB962C8B-B14F-4D97-AF65-F5344CB8AC3E}">
        <p14:creationId xmlns:p14="http://schemas.microsoft.com/office/powerpoint/2010/main" val="247752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278" y="80695"/>
            <a:ext cx="6284122" cy="58477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p>
        </p:txBody>
      </p:sp>
      <p:sp>
        <p:nvSpPr>
          <p:cNvPr id="2" name="Rectangle 1"/>
          <p:cNvSpPr/>
          <p:nvPr/>
        </p:nvSpPr>
        <p:spPr>
          <a:xfrm>
            <a:off x="855544" y="853804"/>
            <a:ext cx="5699760" cy="8032968"/>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These ungodly tactics can be used by the pastor or by other board members.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enemy delights in causing strife within the church.  He is the accuser of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brothers and will do everything possible to divide the church over unimportant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issues.  Remember to continue to walk in the Spirit during difficult times.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If the church is embroiled in a difficult issue here are some possible solutions: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pPr marL="228600" indent="-228600">
              <a:buAutoNum type="arabicPeriod"/>
            </a:pPr>
            <a:r>
              <a:rPr lang="en-US" sz="1200" dirty="0">
                <a:latin typeface="Times New Roman" panose="02020603050405020304" pitchFamily="18" charset="0"/>
                <a:cs typeface="Times New Roman" panose="02020603050405020304" pitchFamily="18" charset="0"/>
              </a:rPr>
              <a:t>Invite a trusted leader to visit the church and guide the church toward a solution.</a:t>
            </a:r>
          </a:p>
          <a:p>
            <a:pPr marL="228600" indent="-228600">
              <a:buAutoNum type="arabicPeriod"/>
            </a:pPr>
            <a:endParaRPr lang="en-US" sz="1200" dirty="0">
              <a:latin typeface="Times New Roman" panose="02020603050405020304" pitchFamily="18" charset="0"/>
              <a:cs typeface="Times New Roman" panose="02020603050405020304" pitchFamily="18" charset="0"/>
            </a:endParaRPr>
          </a:p>
          <a:p>
            <a:pPr marL="228600" indent="-228600">
              <a:buAutoNum type="arabicPeriod"/>
            </a:pPr>
            <a:r>
              <a:rPr lang="en-US" sz="1200" dirty="0">
                <a:latin typeface="Times New Roman" panose="02020603050405020304" pitchFamily="18" charset="0"/>
                <a:cs typeface="Times New Roman" panose="02020603050405020304" pitchFamily="18" charset="0"/>
              </a:rPr>
              <a:t>Call the church for a season of prayer and fasting.</a:t>
            </a:r>
          </a:p>
          <a:p>
            <a:pPr marL="228600" indent="-228600">
              <a:buAutoNum type="arabicPeriod"/>
            </a:pPr>
            <a:endParaRPr lang="en-US" sz="1200" dirty="0">
              <a:latin typeface="Times New Roman" panose="02020603050405020304" pitchFamily="18" charset="0"/>
              <a:cs typeface="Times New Roman" panose="02020603050405020304" pitchFamily="18" charset="0"/>
            </a:endParaRPr>
          </a:p>
          <a:p>
            <a:pPr marL="228600" indent="-228600">
              <a:buAutoNum type="arabicPeriod"/>
            </a:pPr>
            <a:r>
              <a:rPr lang="en-US" sz="1200" dirty="0">
                <a:latin typeface="Times New Roman" panose="02020603050405020304" pitchFamily="18" charset="0"/>
                <a:cs typeface="Times New Roman" panose="02020603050405020304" pitchFamily="18" charset="0"/>
              </a:rPr>
              <a:t>Focus on solutions not positions. Don’t attack others!  Keep teamwork alive.  </a:t>
            </a:r>
          </a:p>
          <a:p>
            <a:pPr marL="228600" indent="-228600">
              <a:buAutoNum type="arabicPeriod"/>
            </a:pPr>
            <a:endParaRPr lang="en-US" sz="1200" dirty="0">
              <a:latin typeface="Times New Roman" panose="02020603050405020304" pitchFamily="18" charset="0"/>
              <a:cs typeface="Times New Roman" panose="02020603050405020304" pitchFamily="18" charset="0"/>
            </a:endParaRPr>
          </a:p>
          <a:p>
            <a:pPr marL="228600" indent="-228600">
              <a:buAutoNum type="arabicPeriod"/>
            </a:pPr>
            <a:r>
              <a:rPr lang="en-US" sz="1200" dirty="0">
                <a:latin typeface="Times New Roman" panose="02020603050405020304" pitchFamily="18" charset="0"/>
                <a:cs typeface="Times New Roman" panose="02020603050405020304" pitchFamily="18" charset="0"/>
              </a:rPr>
              <a:t>The </a:t>
            </a:r>
            <a:r>
              <a:rPr lang="en-US" sz="1200" b="1" dirty="0">
                <a:latin typeface="Times New Roman" panose="02020603050405020304" pitchFamily="18" charset="0"/>
                <a:cs typeface="Times New Roman" panose="02020603050405020304" pitchFamily="18" charset="0"/>
              </a:rPr>
              <a:t>biblical goal of church unity </a:t>
            </a:r>
            <a:r>
              <a:rPr lang="en-US" sz="1200" dirty="0">
                <a:latin typeface="Times New Roman" panose="02020603050405020304" pitchFamily="18" charset="0"/>
                <a:cs typeface="Times New Roman" panose="02020603050405020304" pitchFamily="18" charset="0"/>
              </a:rPr>
              <a:t>is more important than personal issues.</a:t>
            </a:r>
          </a:p>
          <a:p>
            <a:pPr marL="228600" indent="-228600">
              <a:buAutoNum type="arabicPeriod"/>
            </a:pPr>
            <a:endParaRPr lang="en-US" sz="1200" dirty="0">
              <a:latin typeface="Times New Roman" panose="02020603050405020304" pitchFamily="18" charset="0"/>
              <a:cs typeface="Times New Roman" panose="02020603050405020304" pitchFamily="18" charset="0"/>
            </a:endParaRPr>
          </a:p>
          <a:p>
            <a:pPr marL="228600" indent="-228600">
              <a:buAutoNum type="arabicPeriod"/>
            </a:pPr>
            <a:r>
              <a:rPr lang="en-US" sz="1200" dirty="0">
                <a:latin typeface="Times New Roman" panose="02020603050405020304" pitchFamily="18" charset="0"/>
                <a:cs typeface="Times New Roman" panose="02020603050405020304" pitchFamily="18" charset="0"/>
              </a:rPr>
              <a:t>Be open, honest and willing to hear others.</a:t>
            </a:r>
          </a:p>
          <a:p>
            <a:pPr marL="228600" indent="-228600">
              <a:buAutoNum type="arabicPeriod"/>
            </a:pPr>
            <a:endParaRPr lang="en-US" sz="1200" dirty="0">
              <a:latin typeface="Times New Roman" panose="02020603050405020304" pitchFamily="18" charset="0"/>
              <a:cs typeface="Times New Roman" panose="02020603050405020304" pitchFamily="18" charset="0"/>
            </a:endParaRPr>
          </a:p>
          <a:p>
            <a:pPr marL="228600" indent="-228600">
              <a:buAutoNum type="arabicPeriod"/>
            </a:pP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Pray this prayer before meetings!  This is the prayer of Jesus for his church!</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understood the nature of man and knew that his followers would struggle over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difficult issues.  Jesus prayed that his disciples would focus on unity so that the world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would believe the gospel.  We must all submit to the cross of Jesus Christ for the sake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the call!  He must increase and we must decrease!</a:t>
            </a:r>
          </a:p>
          <a:p>
            <a:pPr marL="228600" indent="-228600">
              <a:buAutoNum type="arabicPeriod"/>
            </a:pPr>
            <a:endParaRPr lang="en-US" sz="1200" dirty="0">
              <a:latin typeface="Times New Roman" panose="02020603050405020304" pitchFamily="18" charset="0"/>
              <a:cs typeface="Times New Roman" panose="02020603050405020304" pitchFamily="18" charset="0"/>
            </a:endParaRPr>
          </a:p>
          <a:p>
            <a:pPr marL="228600" indent="-228600">
              <a:buAutoNum type="arabicPeriod"/>
            </a:pPr>
            <a:endParaRPr lang="en-US" sz="1200" dirty="0">
              <a:latin typeface="Times New Roman" panose="02020603050405020304" pitchFamily="18" charset="0"/>
              <a:cs typeface="Times New Roman" panose="02020603050405020304" pitchFamily="18" charset="0"/>
            </a:endParaRPr>
          </a:p>
        </p:txBody>
      </p:sp>
      <p:sp>
        <p:nvSpPr>
          <p:cNvPr id="3" name="Rectangle 2"/>
          <p:cNvSpPr/>
          <p:nvPr/>
        </p:nvSpPr>
        <p:spPr>
          <a:xfrm>
            <a:off x="6001136" y="841831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58</a:t>
            </a:r>
          </a:p>
        </p:txBody>
      </p:sp>
      <p:sp>
        <p:nvSpPr>
          <p:cNvPr id="8" name="Rectangle 7"/>
          <p:cNvSpPr/>
          <p:nvPr/>
        </p:nvSpPr>
        <p:spPr>
          <a:xfrm>
            <a:off x="1041831" y="5537867"/>
            <a:ext cx="5018156" cy="1384995"/>
          </a:xfrm>
          <a:prstGeom prst="rect">
            <a:avLst/>
          </a:prstGeom>
          <a:solidFill>
            <a:schemeClr val="accent4">
              <a:lumMod val="20000"/>
              <a:lumOff val="80000"/>
            </a:schemeClr>
          </a:solidFill>
          <a:ln>
            <a:solidFill>
              <a:schemeClr val="tx1"/>
            </a:solidFill>
          </a:ln>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“My prayer is not for them alone. I pray also for those who will believe in me through their message, </a:t>
            </a:r>
            <a:r>
              <a:rPr lang="en-US" sz="1200" b="1" dirty="0">
                <a:solidFill>
                  <a:srgbClr val="000000"/>
                </a:solidFill>
                <a:latin typeface="Times New Roman" panose="02020603050405020304" pitchFamily="18" charset="0"/>
                <a:cs typeface="Times New Roman" panose="02020603050405020304" pitchFamily="18" charset="0"/>
              </a:rPr>
              <a:t>that all of them may be one</a:t>
            </a:r>
            <a:r>
              <a:rPr lang="en-US" sz="1200" dirty="0">
                <a:solidFill>
                  <a:srgbClr val="000000"/>
                </a:solidFill>
                <a:latin typeface="Times New Roman" panose="02020603050405020304" pitchFamily="18" charset="0"/>
                <a:cs typeface="Times New Roman" panose="02020603050405020304" pitchFamily="18" charset="0"/>
              </a:rPr>
              <a:t>, Father, just as you are in me and I am in you. May they also be in us so that the world may believe that you have sent me. </a:t>
            </a:r>
            <a:r>
              <a:rPr lang="en-US" sz="1200" b="1" baseline="30000" dirty="0">
                <a:solidFill>
                  <a:srgbClr val="000000"/>
                </a:solidFill>
                <a:latin typeface="Times New Roman" panose="02020603050405020304" pitchFamily="18" charset="0"/>
                <a:cs typeface="Times New Roman" panose="02020603050405020304" pitchFamily="18" charset="0"/>
              </a:rPr>
              <a:t> </a:t>
            </a:r>
            <a:r>
              <a:rPr lang="en-US" sz="1200" dirty="0">
                <a:solidFill>
                  <a:srgbClr val="000000"/>
                </a:solidFill>
                <a:latin typeface="Times New Roman" panose="02020603050405020304" pitchFamily="18" charset="0"/>
                <a:cs typeface="Times New Roman" panose="02020603050405020304" pitchFamily="18" charset="0"/>
              </a:rPr>
              <a:t>I have given them the glory that you gave me, </a:t>
            </a:r>
            <a:r>
              <a:rPr lang="en-US" sz="1200" b="1" dirty="0">
                <a:solidFill>
                  <a:srgbClr val="000000"/>
                </a:solidFill>
                <a:latin typeface="Times New Roman" panose="02020603050405020304" pitchFamily="18" charset="0"/>
                <a:cs typeface="Times New Roman" panose="02020603050405020304" pitchFamily="18" charset="0"/>
              </a:rPr>
              <a:t>that they may be one as we are one I in them and you in me—so that they may be brought to complete unity</a:t>
            </a:r>
            <a:r>
              <a:rPr lang="en-US" sz="1200" dirty="0">
                <a:solidFill>
                  <a:srgbClr val="000000"/>
                </a:solidFill>
                <a:latin typeface="Times New Roman" panose="02020603050405020304" pitchFamily="18" charset="0"/>
                <a:cs typeface="Times New Roman" panose="02020603050405020304" pitchFamily="18" charset="0"/>
              </a:rPr>
              <a:t>. Then the world will know that you sent me and have loved them even as you have loved me”.  John 17:20-26</a:t>
            </a:r>
            <a:endParaRPr lang="en-US" sz="12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373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278" y="80695"/>
            <a:ext cx="6284122" cy="58477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p>
        </p:txBody>
      </p:sp>
      <p:sp>
        <p:nvSpPr>
          <p:cNvPr id="2" name="Rectangle 1"/>
          <p:cNvSpPr/>
          <p:nvPr/>
        </p:nvSpPr>
        <p:spPr>
          <a:xfrm>
            <a:off x="866338" y="333474"/>
            <a:ext cx="5646420" cy="8463855"/>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11. Counseling</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Counseling is a vital part of pastoral ministry.  People will seek out the pastor for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counsel in many different areas.  When I first became a pastor, I was unprepared for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the amount of counseling required in ministry.  Here are just a few of the general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areas that a pastor needs to develop for their counseling ministries:</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   Pre-marital counseling                         - Preparing couples for marriage</a:t>
            </a:r>
          </a:p>
          <a:p>
            <a:r>
              <a:rPr lang="en-US" sz="1200" dirty="0">
                <a:latin typeface="Times New Roman" panose="02020603050405020304" pitchFamily="18" charset="0"/>
                <a:cs typeface="Times New Roman" panose="02020603050405020304" pitchFamily="18" charset="0"/>
              </a:rPr>
              <a:t>     2.   Marital counseling       	- Helping married couples grow </a:t>
            </a:r>
          </a:p>
          <a:p>
            <a:r>
              <a:rPr lang="en-US" sz="1200" dirty="0">
                <a:latin typeface="Times New Roman" panose="02020603050405020304" pitchFamily="18" charset="0"/>
                <a:cs typeface="Times New Roman" panose="02020603050405020304" pitchFamily="18" charset="0"/>
              </a:rPr>
              <a:t>     3.   Family counseling        	- Helping families in difficult times</a:t>
            </a:r>
          </a:p>
          <a:p>
            <a:r>
              <a:rPr lang="en-US" sz="1200" dirty="0">
                <a:latin typeface="Times New Roman" panose="02020603050405020304" pitchFamily="18" charset="0"/>
                <a:cs typeface="Times New Roman" panose="02020603050405020304" pitchFamily="18" charset="0"/>
              </a:rPr>
              <a:t>     4.   Financial counseling     	- Training in finances and budgets</a:t>
            </a:r>
          </a:p>
          <a:p>
            <a:r>
              <a:rPr lang="en-US" sz="1200" dirty="0">
                <a:latin typeface="Times New Roman" panose="02020603050405020304" pitchFamily="18" charset="0"/>
                <a:cs typeface="Times New Roman" panose="02020603050405020304" pitchFamily="18" charset="0"/>
              </a:rPr>
              <a:t>     5.   God’s Will counseling	                        - Helping people discover God’s will</a:t>
            </a:r>
          </a:p>
          <a:p>
            <a:r>
              <a:rPr lang="en-US" sz="1200" dirty="0">
                <a:latin typeface="Times New Roman" panose="02020603050405020304" pitchFamily="18" charset="0"/>
                <a:cs typeface="Times New Roman" panose="02020603050405020304" pitchFamily="18" charset="0"/>
              </a:rPr>
              <a:t>     6.   Career/jobs counseling	                        - Guiding people looking for jobs</a:t>
            </a:r>
          </a:p>
          <a:p>
            <a:r>
              <a:rPr lang="en-US" sz="1200" dirty="0">
                <a:latin typeface="Times New Roman" panose="02020603050405020304" pitchFamily="18" charset="0"/>
                <a:cs typeface="Times New Roman" panose="02020603050405020304" pitchFamily="18" charset="0"/>
              </a:rPr>
              <a:t>     7.   Inner healing counseling	- Helping people heal from past hurts</a:t>
            </a:r>
          </a:p>
          <a:p>
            <a:r>
              <a:rPr lang="en-US" sz="1200" dirty="0">
                <a:latin typeface="Times New Roman" panose="02020603050405020304" pitchFamily="18" charset="0"/>
                <a:cs typeface="Times New Roman" panose="02020603050405020304" pitchFamily="18" charset="0"/>
              </a:rPr>
              <a:t>     8.   Deliverance in counseling	- Deliverance from demonic oppression</a:t>
            </a:r>
          </a:p>
          <a:p>
            <a:r>
              <a:rPr lang="en-US" sz="1200" dirty="0">
                <a:latin typeface="Times New Roman" panose="02020603050405020304" pitchFamily="18" charset="0"/>
                <a:cs typeface="Times New Roman" panose="02020603050405020304" pitchFamily="18" charset="0"/>
              </a:rPr>
              <a:t>     9.   Leadership counseling	                        - Developing leadership skills in people</a:t>
            </a:r>
          </a:p>
          <a:p>
            <a:r>
              <a:rPr lang="en-US" sz="1200" dirty="0">
                <a:latin typeface="Times New Roman" panose="02020603050405020304" pitchFamily="18" charset="0"/>
                <a:cs typeface="Times New Roman" panose="02020603050405020304" pitchFamily="18" charset="0"/>
              </a:rPr>
              <a:t>   10.  Forgiveness counseling   	- Coaching people on forgiving others</a:t>
            </a:r>
          </a:p>
          <a:p>
            <a:r>
              <a:rPr lang="en-US" sz="1200" dirty="0">
                <a:latin typeface="Times New Roman" panose="02020603050405020304" pitchFamily="18" charset="0"/>
                <a:cs typeface="Times New Roman" panose="02020603050405020304" pitchFamily="18" charset="0"/>
              </a:rPr>
              <a:t>   11.  Discipleship counseling	- Mentoring disciples for destiny</a:t>
            </a:r>
          </a:p>
          <a:p>
            <a:r>
              <a:rPr lang="en-US" sz="1200" dirty="0">
                <a:latin typeface="Times New Roman" panose="02020603050405020304" pitchFamily="18" charset="0"/>
                <a:cs typeface="Times New Roman" panose="02020603050405020304" pitchFamily="18" charset="0"/>
              </a:rPr>
              <a:t>   12.  Overcoming sin counseling	- Helping people get free from habits</a:t>
            </a:r>
          </a:p>
          <a:p>
            <a:r>
              <a:rPr lang="en-US" sz="1200" dirty="0">
                <a:latin typeface="Times New Roman" panose="02020603050405020304" pitchFamily="18" charset="0"/>
                <a:cs typeface="Times New Roman" panose="02020603050405020304" pitchFamily="18" charset="0"/>
              </a:rPr>
              <a:t>   13.  Funeral/grief counseling	- Nurturing grieving hearts</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After twenty years of ministry, I am still learning.  I spend time every day attempting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learn and grow so that I can be a godly source of wisdom for my congregation.</a:t>
            </a:r>
          </a:p>
        </p:txBody>
      </p:sp>
      <p:pic>
        <p:nvPicPr>
          <p:cNvPr id="8194" name="Picture 2" descr="http://cf.ltkcdn.net/dying/images/std/154633-425x282-Grief-counseling-ses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275" y="918249"/>
            <a:ext cx="2779450" cy="1844248"/>
          </a:xfrm>
          <a:prstGeom prst="rect">
            <a:avLst/>
          </a:prstGeom>
          <a:ln w="889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991662" y="8533527"/>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59</a:t>
            </a:r>
          </a:p>
        </p:txBody>
      </p:sp>
    </p:spTree>
    <p:extLst>
      <p:ext uri="{BB962C8B-B14F-4D97-AF65-F5344CB8AC3E}">
        <p14:creationId xmlns:p14="http://schemas.microsoft.com/office/powerpoint/2010/main" val="1609189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5632" y="111175"/>
            <a:ext cx="6284122" cy="58477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p>
        </p:txBody>
      </p:sp>
      <p:sp>
        <p:nvSpPr>
          <p:cNvPr id="2" name="Rectangle 1"/>
          <p:cNvSpPr/>
          <p:nvPr/>
        </p:nvSpPr>
        <p:spPr>
          <a:xfrm>
            <a:off x="1188548" y="807125"/>
            <a:ext cx="5271851" cy="7725192"/>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There are many different types of counseling available to people.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Contemporary counseling is normally based on psychology and human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understanding.  Over the years I have witnessed the lack of genuine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change in people when secular counsel is used.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believe that only God can change a heart.  Since God’s Word has the ability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transform lives,  the pastor should use the Bible in counseling.  Peter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encourages us that “His divine power has given us all things pertaining to life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godliness”.   That is an amazing declaration by Peter.  He states empathically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God’s divine power is able to </a:t>
            </a:r>
            <a:r>
              <a:rPr lang="en-US" sz="1200" b="1" dirty="0">
                <a:latin typeface="Times New Roman" panose="02020603050405020304" pitchFamily="18" charset="0"/>
                <a:cs typeface="Times New Roman" panose="02020603050405020304" pitchFamily="18" charset="0"/>
              </a:rPr>
              <a:t>give us all things pertaining to life</a:t>
            </a:r>
            <a:r>
              <a:rPr lang="en-US" sz="1200" dirty="0">
                <a:latin typeface="Times New Roman" panose="02020603050405020304" pitchFamily="18" charset="0"/>
                <a:cs typeface="Times New Roman" panose="02020603050405020304" pitchFamily="18" charset="0"/>
              </a:rPr>
              <a:t>!  Pastor,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use the Bible to impart God’s wisdom in your counseling sessions!  The Bible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like a sharp surgeon's knife, which can cut out roots of bitterness, and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long standing sinful habits.  His Word brings hope.  His Word transforms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lives!  Ask the Holy Spirit to reveal hidden issues.  The Holy Spirit will assist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as you prayerfully listen to the hearts of your congregation.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________________</a:t>
            </a:r>
          </a:p>
          <a:p>
            <a:r>
              <a:rPr lang="en-US" sz="1200" dirty="0">
                <a:latin typeface="Times New Roman" panose="02020603050405020304" pitchFamily="18" charset="0"/>
                <a:cs typeface="Times New Roman" panose="02020603050405020304" pitchFamily="18" charset="0"/>
              </a:rPr>
              <a:t>22. Romans 12:1-2</a:t>
            </a:r>
          </a:p>
          <a:p>
            <a:r>
              <a:rPr lang="en-US" sz="1200" dirty="0">
                <a:latin typeface="Times New Roman" panose="02020603050405020304" pitchFamily="18" charset="0"/>
                <a:cs typeface="Times New Roman" panose="02020603050405020304" pitchFamily="18" charset="0"/>
              </a:rPr>
              <a:t>23. 2 Peter 1:3</a:t>
            </a:r>
          </a:p>
          <a:p>
            <a:r>
              <a:rPr lang="en-US" sz="1200" dirty="0">
                <a:latin typeface="Times New Roman" panose="02020603050405020304" pitchFamily="18" charset="0"/>
                <a:cs typeface="Times New Roman" panose="02020603050405020304" pitchFamily="18" charset="0"/>
              </a:rPr>
              <a:t>24. Grace Bible Institute of Counseling</a:t>
            </a:r>
          </a:p>
        </p:txBody>
      </p:sp>
      <p:sp>
        <p:nvSpPr>
          <p:cNvPr id="5" name="TextBox 4"/>
          <p:cNvSpPr txBox="1"/>
          <p:nvPr/>
        </p:nvSpPr>
        <p:spPr>
          <a:xfrm>
            <a:off x="2239776" y="2702970"/>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22</a:t>
            </a:r>
          </a:p>
        </p:txBody>
      </p:sp>
      <p:sp>
        <p:nvSpPr>
          <p:cNvPr id="6" name="TextBox 5"/>
          <p:cNvSpPr txBox="1"/>
          <p:nvPr/>
        </p:nvSpPr>
        <p:spPr>
          <a:xfrm>
            <a:off x="2095752" y="3423237"/>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23</a:t>
            </a:r>
          </a:p>
        </p:txBody>
      </p:sp>
      <p:sp>
        <p:nvSpPr>
          <p:cNvPr id="8" name="Rectangle 7"/>
          <p:cNvSpPr/>
          <p:nvPr/>
        </p:nvSpPr>
        <p:spPr>
          <a:xfrm>
            <a:off x="1095058" y="6499790"/>
            <a:ext cx="5190331" cy="738664"/>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r>
              <a:rPr lang="en-US" altLang="en-US" sz="1400" i="1" dirty="0">
                <a:latin typeface="Times New Roman" panose="02020603050405020304" pitchFamily="18" charset="0"/>
                <a:cs typeface="Times New Roman" panose="02020603050405020304" pitchFamily="18" charset="0"/>
              </a:rPr>
              <a:t>Biblical Counseling is the practice of training believers toward greater Christ-likeness through the careful use of the Scriptures for the glory of God</a:t>
            </a:r>
            <a:r>
              <a:rPr lang="en-US" altLang="en-US" sz="1400" dirty="0">
                <a:cs typeface="Times New Roman" panose="02020603050405020304" pitchFamily="18" charset="0"/>
              </a:rPr>
              <a:t>.</a:t>
            </a:r>
            <a:r>
              <a:rPr lang="en-US" altLang="en-US" sz="1400" dirty="0"/>
              <a:t> </a:t>
            </a:r>
          </a:p>
        </p:txBody>
      </p:sp>
      <p:sp>
        <p:nvSpPr>
          <p:cNvPr id="9" name="TextBox 8"/>
          <p:cNvSpPr txBox="1"/>
          <p:nvPr/>
        </p:nvSpPr>
        <p:spPr>
          <a:xfrm>
            <a:off x="2383405" y="6869122"/>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24</a:t>
            </a:r>
          </a:p>
        </p:txBody>
      </p:sp>
      <p:sp>
        <p:nvSpPr>
          <p:cNvPr id="3" name="Rectangle 2"/>
          <p:cNvSpPr/>
          <p:nvPr/>
        </p:nvSpPr>
        <p:spPr>
          <a:xfrm>
            <a:off x="6009959" y="8424148"/>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60</a:t>
            </a:r>
          </a:p>
        </p:txBody>
      </p:sp>
    </p:spTree>
    <p:extLst>
      <p:ext uri="{BB962C8B-B14F-4D97-AF65-F5344CB8AC3E}">
        <p14:creationId xmlns:p14="http://schemas.microsoft.com/office/powerpoint/2010/main" val="29885788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5716" y="738532"/>
            <a:ext cx="5280660" cy="7632859"/>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               Here are some important tips for effective counseling:</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   Listen </a:t>
            </a:r>
            <a:r>
              <a:rPr lang="en-US" sz="1400" b="1" i="1" dirty="0">
                <a:latin typeface="Times New Roman" panose="02020603050405020304" pitchFamily="18" charset="0"/>
                <a:cs typeface="Times New Roman" panose="02020603050405020304" pitchFamily="18" charset="0"/>
              </a:rPr>
              <a:t>more than you speak</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Ask questions </a:t>
            </a:r>
            <a:r>
              <a:rPr lang="en-US" sz="1400" b="1" i="1" dirty="0">
                <a:latin typeface="Times New Roman" panose="02020603050405020304" pitchFamily="18" charset="0"/>
                <a:cs typeface="Times New Roman" panose="02020603050405020304" pitchFamily="18" charset="0"/>
              </a:rPr>
              <a:t>to reveal deeper issues</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Encourage </a:t>
            </a:r>
            <a:r>
              <a:rPr lang="en-US" sz="1400" b="1" i="1" dirty="0">
                <a:latin typeface="Times New Roman" panose="02020603050405020304" pitchFamily="18" charset="0"/>
                <a:cs typeface="Times New Roman" panose="02020603050405020304" pitchFamily="18" charset="0"/>
              </a:rPr>
              <a:t>the counselee and give them hope</a:t>
            </a:r>
          </a:p>
          <a:p>
            <a:endParaRPr lang="en-US" sz="1400" i="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Assign </a:t>
            </a:r>
            <a:r>
              <a:rPr lang="en-US" sz="1400" b="1" i="1" dirty="0">
                <a:latin typeface="Times New Roman" panose="02020603050405020304" pitchFamily="18" charset="0"/>
                <a:cs typeface="Times New Roman" panose="02020603050405020304" pitchFamily="18" charset="0"/>
              </a:rPr>
              <a:t>biblical action steps</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Confidentiality </a:t>
            </a:r>
            <a:r>
              <a:rPr lang="en-US" sz="1400" b="1" i="1" dirty="0">
                <a:latin typeface="Times New Roman" panose="02020603050405020304" pitchFamily="18" charset="0"/>
                <a:cs typeface="Times New Roman" panose="02020603050405020304" pitchFamily="18" charset="0"/>
              </a:rPr>
              <a:t>is critical</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endParaRPr lang="en-US" sz="1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888490" y="1934979"/>
            <a:ext cx="3395481" cy="861774"/>
          </a:xfrm>
          <a:prstGeom prst="rect">
            <a:avLst/>
          </a:prstGeom>
          <a:noFill/>
        </p:spPr>
        <p:txBody>
          <a:bodyPr wrap="none" rtlCol="0">
            <a:spAutoFit/>
          </a:bodyPr>
          <a:lstStyle/>
          <a:p>
            <a:r>
              <a:rPr lang="en-US" sz="1000" i="1" dirty="0">
                <a:latin typeface="Times New Roman" panose="02020603050405020304" pitchFamily="18" charset="0"/>
                <a:cs typeface="Times New Roman" panose="02020603050405020304" pitchFamily="18" charset="0"/>
              </a:rPr>
              <a:t>The first issue presented by the counselee is not normally</a:t>
            </a:r>
          </a:p>
          <a:p>
            <a:r>
              <a:rPr lang="en-US" sz="1000" i="1" dirty="0">
                <a:latin typeface="Times New Roman" panose="02020603050405020304" pitchFamily="18" charset="0"/>
                <a:cs typeface="Times New Roman" panose="02020603050405020304" pitchFamily="18" charset="0"/>
              </a:rPr>
              <a:t>the issue that needs to be discussed. They will wait to see </a:t>
            </a:r>
          </a:p>
          <a:p>
            <a:r>
              <a:rPr lang="en-US" sz="1000" i="1" dirty="0">
                <a:latin typeface="Times New Roman" panose="02020603050405020304" pitchFamily="18" charset="0"/>
                <a:cs typeface="Times New Roman" panose="02020603050405020304" pitchFamily="18" charset="0"/>
              </a:rPr>
              <a:t>if you are safe before revealing the deeper issues. You will</a:t>
            </a:r>
          </a:p>
          <a:p>
            <a:r>
              <a:rPr lang="en-US" sz="1000" i="1" dirty="0">
                <a:latin typeface="Times New Roman" panose="02020603050405020304" pitchFamily="18" charset="0"/>
                <a:cs typeface="Times New Roman" panose="02020603050405020304" pitchFamily="18" charset="0"/>
              </a:rPr>
              <a:t>need to learn how to listen for </a:t>
            </a:r>
            <a:r>
              <a:rPr lang="en-US" sz="1000" i="1" u="sng" dirty="0">
                <a:latin typeface="Times New Roman" panose="02020603050405020304" pitchFamily="18" charset="0"/>
                <a:cs typeface="Times New Roman" panose="02020603050405020304" pitchFamily="18" charset="0"/>
              </a:rPr>
              <a:t>root causes</a:t>
            </a:r>
            <a:r>
              <a:rPr lang="en-US" sz="1000" i="1" dirty="0">
                <a:latin typeface="Times New Roman" panose="02020603050405020304" pitchFamily="18" charset="0"/>
                <a:cs typeface="Times New Roman" panose="02020603050405020304" pitchFamily="18" charset="0"/>
              </a:rPr>
              <a:t>.  Many people want</a:t>
            </a:r>
          </a:p>
          <a:p>
            <a:r>
              <a:rPr lang="en-US" sz="1000" i="1" dirty="0">
                <a:latin typeface="Times New Roman" panose="02020603050405020304" pitchFamily="18" charset="0"/>
                <a:cs typeface="Times New Roman" panose="02020603050405020304" pitchFamily="18" charset="0"/>
              </a:rPr>
              <a:t>to deal with symptoms. Listen for root causes!</a:t>
            </a:r>
          </a:p>
        </p:txBody>
      </p:sp>
      <p:sp>
        <p:nvSpPr>
          <p:cNvPr id="7" name="TextBox 6"/>
          <p:cNvSpPr txBox="1"/>
          <p:nvPr/>
        </p:nvSpPr>
        <p:spPr>
          <a:xfrm>
            <a:off x="1888490" y="3224409"/>
            <a:ext cx="3297698" cy="553998"/>
          </a:xfrm>
          <a:prstGeom prst="rect">
            <a:avLst/>
          </a:prstGeom>
          <a:noFill/>
        </p:spPr>
        <p:txBody>
          <a:bodyPr wrap="none" rtlCol="0">
            <a:spAutoFit/>
          </a:bodyPr>
          <a:lstStyle/>
          <a:p>
            <a:r>
              <a:rPr lang="en-US" sz="1000" i="1" dirty="0">
                <a:latin typeface="Times New Roman" panose="02020603050405020304" pitchFamily="18" charset="0"/>
                <a:cs typeface="Times New Roman" panose="02020603050405020304" pitchFamily="18" charset="0"/>
              </a:rPr>
              <a:t>As you listen to the counselee, ask them clarifying questions.</a:t>
            </a:r>
          </a:p>
          <a:p>
            <a:r>
              <a:rPr lang="en-US" sz="1000" i="1" dirty="0">
                <a:latin typeface="Times New Roman" panose="02020603050405020304" pitchFamily="18" charset="0"/>
                <a:cs typeface="Times New Roman" panose="02020603050405020304" pitchFamily="18" charset="0"/>
              </a:rPr>
              <a:t>Questions will help the counselee to open up without feeling</a:t>
            </a:r>
          </a:p>
          <a:p>
            <a:r>
              <a:rPr lang="en-US" sz="1000" i="1" dirty="0">
                <a:latin typeface="Times New Roman" panose="02020603050405020304" pitchFamily="18" charset="0"/>
                <a:cs typeface="Times New Roman" panose="02020603050405020304" pitchFamily="18" charset="0"/>
              </a:rPr>
              <a:t>violated. Maintain a comfortable and relaxed atmosphere.</a:t>
            </a:r>
          </a:p>
        </p:txBody>
      </p:sp>
      <p:sp>
        <p:nvSpPr>
          <p:cNvPr id="8" name="TextBox 7"/>
          <p:cNvSpPr txBox="1"/>
          <p:nvPr/>
        </p:nvSpPr>
        <p:spPr>
          <a:xfrm>
            <a:off x="1869254" y="4308089"/>
            <a:ext cx="3360215" cy="707886"/>
          </a:xfrm>
          <a:prstGeom prst="rect">
            <a:avLst/>
          </a:prstGeom>
          <a:noFill/>
        </p:spPr>
        <p:txBody>
          <a:bodyPr wrap="none" rtlCol="0">
            <a:spAutoFit/>
          </a:bodyPr>
          <a:lstStyle/>
          <a:p>
            <a:r>
              <a:rPr lang="en-US" sz="1000" i="1" dirty="0">
                <a:latin typeface="Times New Roman" panose="02020603050405020304" pitchFamily="18" charset="0"/>
                <a:cs typeface="Times New Roman" panose="02020603050405020304" pitchFamily="18" charset="0"/>
              </a:rPr>
              <a:t>As you listen to the counselee, give them encouragement. </a:t>
            </a:r>
          </a:p>
          <a:p>
            <a:r>
              <a:rPr lang="en-US" sz="1000" i="1" dirty="0">
                <a:latin typeface="Times New Roman" panose="02020603050405020304" pitchFamily="18" charset="0"/>
                <a:cs typeface="Times New Roman" panose="02020603050405020304" pitchFamily="18" charset="0"/>
              </a:rPr>
              <a:t>Many people suffer with past wounds and tremendous</a:t>
            </a:r>
          </a:p>
          <a:p>
            <a:r>
              <a:rPr lang="en-US" sz="1000" i="1" dirty="0">
                <a:latin typeface="Times New Roman" panose="02020603050405020304" pitchFamily="18" charset="0"/>
                <a:cs typeface="Times New Roman" panose="02020603050405020304" pitchFamily="18" charset="0"/>
              </a:rPr>
              <a:t>discouragement.  God’s Word gives us hope!  “We can do all</a:t>
            </a:r>
          </a:p>
          <a:p>
            <a:r>
              <a:rPr lang="en-US" sz="1000" i="1" dirty="0">
                <a:latin typeface="Times New Roman" panose="02020603050405020304" pitchFamily="18" charset="0"/>
                <a:cs typeface="Times New Roman" panose="02020603050405020304" pitchFamily="18" charset="0"/>
              </a:rPr>
              <a:t>things through Christ Jesus our Lord”! Encourage the saints!</a:t>
            </a:r>
          </a:p>
        </p:txBody>
      </p:sp>
      <p:sp>
        <p:nvSpPr>
          <p:cNvPr id="9" name="TextBox 8"/>
          <p:cNvSpPr txBox="1"/>
          <p:nvPr/>
        </p:nvSpPr>
        <p:spPr>
          <a:xfrm>
            <a:off x="1888490" y="5574172"/>
            <a:ext cx="3462807" cy="1015663"/>
          </a:xfrm>
          <a:prstGeom prst="rect">
            <a:avLst/>
          </a:prstGeom>
          <a:noFill/>
        </p:spPr>
        <p:txBody>
          <a:bodyPr wrap="none" rtlCol="0">
            <a:spAutoFit/>
          </a:bodyPr>
          <a:lstStyle/>
          <a:p>
            <a:r>
              <a:rPr lang="en-US" sz="1000" i="1" dirty="0">
                <a:latin typeface="Times New Roman" panose="02020603050405020304" pitchFamily="18" charset="0"/>
                <a:cs typeface="Times New Roman" panose="02020603050405020304" pitchFamily="18" charset="0"/>
              </a:rPr>
              <a:t>The application of God’s Word will bring positive change!</a:t>
            </a:r>
          </a:p>
          <a:p>
            <a:r>
              <a:rPr lang="en-US" sz="1000" i="1" dirty="0">
                <a:latin typeface="Times New Roman" panose="02020603050405020304" pitchFamily="18" charset="0"/>
                <a:cs typeface="Times New Roman" panose="02020603050405020304" pitchFamily="18" charset="0"/>
              </a:rPr>
              <a:t>Therefore, the counselor should give the counselee homework.</a:t>
            </a:r>
          </a:p>
          <a:p>
            <a:r>
              <a:rPr lang="en-US" sz="1000" i="1" dirty="0">
                <a:latin typeface="Times New Roman" panose="02020603050405020304" pitchFamily="18" charset="0"/>
                <a:cs typeface="Times New Roman" panose="02020603050405020304" pitchFamily="18" charset="0"/>
              </a:rPr>
              <a:t>The homework will help the next session to be life changing. </a:t>
            </a:r>
          </a:p>
          <a:p>
            <a:r>
              <a:rPr lang="en-US" sz="1000" i="1" dirty="0">
                <a:latin typeface="Times New Roman" panose="02020603050405020304" pitchFamily="18" charset="0"/>
                <a:cs typeface="Times New Roman" panose="02020603050405020304" pitchFamily="18" charset="0"/>
              </a:rPr>
              <a:t>We must be doers of the Word and not hearers only. The </a:t>
            </a:r>
          </a:p>
          <a:p>
            <a:r>
              <a:rPr lang="en-US" sz="1000" i="1" dirty="0">
                <a:latin typeface="Times New Roman" panose="02020603050405020304" pitchFamily="18" charset="0"/>
                <a:cs typeface="Times New Roman" panose="02020603050405020304" pitchFamily="18" charset="0"/>
              </a:rPr>
              <a:t>homework should not be overwhelming, but instead it should be</a:t>
            </a:r>
          </a:p>
          <a:p>
            <a:r>
              <a:rPr lang="en-US" sz="1000" i="1" dirty="0">
                <a:latin typeface="Times New Roman" panose="02020603050405020304" pitchFamily="18" charset="0"/>
                <a:cs typeface="Times New Roman" panose="02020603050405020304" pitchFamily="18" charset="0"/>
              </a:rPr>
              <a:t>suited for the individual and their issue. </a:t>
            </a:r>
          </a:p>
        </p:txBody>
      </p:sp>
      <p:sp>
        <p:nvSpPr>
          <p:cNvPr id="10" name="TextBox 9"/>
          <p:cNvSpPr txBox="1"/>
          <p:nvPr/>
        </p:nvSpPr>
        <p:spPr>
          <a:xfrm>
            <a:off x="1888490" y="7049400"/>
            <a:ext cx="3542958" cy="861774"/>
          </a:xfrm>
          <a:prstGeom prst="rect">
            <a:avLst/>
          </a:prstGeom>
          <a:noFill/>
        </p:spPr>
        <p:txBody>
          <a:bodyPr wrap="none" rtlCol="0">
            <a:spAutoFit/>
          </a:bodyPr>
          <a:lstStyle/>
          <a:p>
            <a:r>
              <a:rPr lang="en-US" sz="1000" i="1" dirty="0">
                <a:latin typeface="Times New Roman" panose="02020603050405020304" pitchFamily="18" charset="0"/>
                <a:cs typeface="Times New Roman" panose="02020603050405020304" pitchFamily="18" charset="0"/>
              </a:rPr>
              <a:t>Do not talk about the counseling session with anyone.  </a:t>
            </a:r>
            <a:r>
              <a:rPr lang="en-US" sz="1000" b="1" i="1" dirty="0">
                <a:latin typeface="Times New Roman" panose="02020603050405020304" pitchFamily="18" charset="0"/>
                <a:cs typeface="Times New Roman" panose="02020603050405020304" pitchFamily="18" charset="0"/>
              </a:rPr>
              <a:t>Never use</a:t>
            </a:r>
          </a:p>
          <a:p>
            <a:r>
              <a:rPr lang="en-US" sz="1000" b="1" i="1" dirty="0">
                <a:latin typeface="Times New Roman" panose="02020603050405020304" pitchFamily="18" charset="0"/>
                <a:cs typeface="Times New Roman" panose="02020603050405020304" pitchFamily="18" charset="0"/>
              </a:rPr>
              <a:t>something from a counseling session in a sermon</a:t>
            </a:r>
            <a:r>
              <a:rPr lang="en-US" sz="1000" i="1" dirty="0">
                <a:latin typeface="Times New Roman" panose="02020603050405020304" pitchFamily="18" charset="0"/>
                <a:cs typeface="Times New Roman" panose="02020603050405020304" pitchFamily="18" charset="0"/>
              </a:rPr>
              <a:t>.  If you share</a:t>
            </a:r>
          </a:p>
          <a:p>
            <a:r>
              <a:rPr lang="en-US" sz="1000" i="1" dirty="0">
                <a:latin typeface="Times New Roman" panose="02020603050405020304" pitchFamily="18" charset="0"/>
                <a:cs typeface="Times New Roman" panose="02020603050405020304" pitchFamily="18" charset="0"/>
              </a:rPr>
              <a:t>information with others, eventually you will get a reputation for </a:t>
            </a:r>
          </a:p>
          <a:p>
            <a:r>
              <a:rPr lang="en-US" sz="1000" i="1" dirty="0">
                <a:latin typeface="Times New Roman" panose="02020603050405020304" pitchFamily="18" charset="0"/>
                <a:cs typeface="Times New Roman" panose="02020603050405020304" pitchFamily="18" charset="0"/>
              </a:rPr>
              <a:t>being unsafe.  People will stop coming to you for help and some</a:t>
            </a:r>
          </a:p>
          <a:p>
            <a:r>
              <a:rPr lang="en-US" sz="1000" i="1" dirty="0">
                <a:latin typeface="Times New Roman" panose="02020603050405020304" pitchFamily="18" charset="0"/>
                <a:cs typeface="Times New Roman" panose="02020603050405020304" pitchFamily="18" charset="0"/>
              </a:rPr>
              <a:t>may leave the church! </a:t>
            </a:r>
          </a:p>
        </p:txBody>
      </p:sp>
      <p:sp>
        <p:nvSpPr>
          <p:cNvPr id="2" name="Rectangle 1"/>
          <p:cNvSpPr/>
          <p:nvPr/>
        </p:nvSpPr>
        <p:spPr>
          <a:xfrm>
            <a:off x="6008992" y="8471828"/>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61</a:t>
            </a:r>
          </a:p>
        </p:txBody>
      </p:sp>
      <p:pic>
        <p:nvPicPr>
          <p:cNvPr id="11" name="Picture 2" descr="http://www.clker.com/cliparts/b/l/n/Q/E/5/check-mark-13x13-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0930" y="1208280"/>
            <a:ext cx="409097" cy="4077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462014" y="1693553"/>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Rectangle 12"/>
          <p:cNvSpPr/>
          <p:nvPr/>
        </p:nvSpPr>
        <p:spPr>
          <a:xfrm>
            <a:off x="1463367" y="2963894"/>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Rectangle 13"/>
          <p:cNvSpPr/>
          <p:nvPr/>
        </p:nvSpPr>
        <p:spPr>
          <a:xfrm>
            <a:off x="1457230" y="4037344"/>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Rectangle 14"/>
          <p:cNvSpPr/>
          <p:nvPr/>
        </p:nvSpPr>
        <p:spPr>
          <a:xfrm>
            <a:off x="1457230" y="5308195"/>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p:cNvSpPr/>
          <p:nvPr/>
        </p:nvSpPr>
        <p:spPr>
          <a:xfrm>
            <a:off x="1463366" y="6808782"/>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2835964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5888" y="820996"/>
            <a:ext cx="5492750" cy="7325082"/>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a:t>
            </a:r>
            <a:r>
              <a:rPr lang="en-US" sz="1200" dirty="0">
                <a:latin typeface="Times New Roman" panose="02020603050405020304" pitchFamily="18" charset="0"/>
                <a:cs typeface="Times New Roman" panose="02020603050405020304" pitchFamily="18" charset="0"/>
              </a:rPr>
              <a:t>here are two cautions in counseling!  The first caution is to never meet with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opposite sex alone!  A pastor naturally loves people and cares for them.  There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 nothing more dangerous than getting emotionally connected to a member of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opposite sex in counseling!  The second caution is trying to counsel someone beyond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your abilities.  When you are counseling you will probably come to a place where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will not be able to help the counselee.  It is ok to share with them that you do not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know how to proceed!  Let them know that you will research their issue for them and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you will get back to them with the answer.</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It is also appropriate to refer the counselee to advanced counselors if you are not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able to help them.  I did this recently!  I came to a dead end in marriage counseling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with a couple in my church.  I could not help them.  They were beyond my ability!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 I encouraged them to seek counsel with a trained marriage therapist.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The most important factor in counseling is love.  The counselee will feel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encouraged if they know that you truly love them.  Ephesians 4:2 gives pastors a guide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 every counseling session. It states;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Some Pastors get angry with their members when they fail.  Pastors are not supposed to beat the sheep!  We are called to love them even in their weaknesses. </a:t>
            </a:r>
          </a:p>
        </p:txBody>
      </p:sp>
      <p:sp>
        <p:nvSpPr>
          <p:cNvPr id="2" name="Rectangle 1"/>
          <p:cNvSpPr/>
          <p:nvPr/>
        </p:nvSpPr>
        <p:spPr>
          <a:xfrm>
            <a:off x="854804" y="6872058"/>
            <a:ext cx="5492749" cy="523220"/>
          </a:xfrm>
          <a:prstGeom prst="rect">
            <a:avLst/>
          </a:prstGeom>
          <a:solidFill>
            <a:schemeClr val="accent4">
              <a:lumMod val="20000"/>
              <a:lumOff val="80000"/>
            </a:schemeClr>
          </a:solidFill>
          <a:ln>
            <a:solidFill>
              <a:schemeClr val="tx1"/>
            </a:solidFill>
          </a:ln>
        </p:spPr>
        <p:txBody>
          <a:bodyPr wrap="square">
            <a:spAutoFit/>
          </a:bodyPr>
          <a:lstStyle/>
          <a:p>
            <a:pPr algn="ctr"/>
            <a:r>
              <a:rPr lang="en-US" sz="1400" i="1" dirty="0">
                <a:solidFill>
                  <a:srgbClr val="333333"/>
                </a:solidFill>
                <a:latin typeface="Times New Roman" panose="02020603050405020304" pitchFamily="18" charset="0"/>
                <a:cs typeface="Times New Roman" panose="02020603050405020304" pitchFamily="18" charset="0"/>
              </a:rPr>
              <a:t>“Be completely humble and </a:t>
            </a:r>
            <a:r>
              <a:rPr lang="en-US" sz="1400" i="1" dirty="0">
                <a:solidFill>
                  <a:srgbClr val="FF0000"/>
                </a:solidFill>
                <a:latin typeface="Times New Roman" panose="02020603050405020304" pitchFamily="18" charset="0"/>
                <a:cs typeface="Times New Roman" panose="02020603050405020304" pitchFamily="18" charset="0"/>
              </a:rPr>
              <a:t>gentle</a:t>
            </a:r>
            <a:r>
              <a:rPr lang="en-US" sz="1400" i="1" dirty="0">
                <a:solidFill>
                  <a:srgbClr val="333333"/>
                </a:solidFill>
                <a:latin typeface="Times New Roman" panose="02020603050405020304" pitchFamily="18" charset="0"/>
                <a:cs typeface="Times New Roman" panose="02020603050405020304" pitchFamily="18" charset="0"/>
              </a:rPr>
              <a:t>; be </a:t>
            </a:r>
            <a:r>
              <a:rPr lang="en-US" sz="1400" i="1" dirty="0">
                <a:solidFill>
                  <a:srgbClr val="FF0000"/>
                </a:solidFill>
                <a:latin typeface="Times New Roman" panose="02020603050405020304" pitchFamily="18" charset="0"/>
                <a:cs typeface="Times New Roman" panose="02020603050405020304" pitchFamily="18" charset="0"/>
              </a:rPr>
              <a:t>patient</a:t>
            </a:r>
            <a:r>
              <a:rPr lang="en-US" sz="1400" i="1" dirty="0">
                <a:solidFill>
                  <a:srgbClr val="333333"/>
                </a:solidFill>
                <a:latin typeface="Times New Roman" panose="02020603050405020304" pitchFamily="18" charset="0"/>
                <a:cs typeface="Times New Roman" panose="02020603050405020304" pitchFamily="18" charset="0"/>
              </a:rPr>
              <a:t>, bearing with one another </a:t>
            </a:r>
            <a:r>
              <a:rPr lang="en-US" sz="1400" i="1" dirty="0">
                <a:solidFill>
                  <a:srgbClr val="FF0000"/>
                </a:solidFill>
                <a:latin typeface="Times New Roman" panose="02020603050405020304" pitchFamily="18" charset="0"/>
                <a:cs typeface="Times New Roman" panose="02020603050405020304" pitchFamily="18" charset="0"/>
              </a:rPr>
              <a:t>in love</a:t>
            </a:r>
            <a:r>
              <a:rPr lang="en-US" sz="1400" i="1" dirty="0">
                <a:solidFill>
                  <a:srgbClr val="333333"/>
                </a:solidFill>
                <a:latin typeface="Times New Roman" panose="02020603050405020304" pitchFamily="18" charset="0"/>
                <a:cs typeface="Times New Roman" panose="02020603050405020304" pitchFamily="18" charset="0"/>
              </a:rPr>
              <a:t>.”</a:t>
            </a:r>
            <a:endParaRPr lang="en-US" sz="1400" i="1" dirty="0">
              <a:latin typeface="Times New Roman" panose="02020603050405020304" pitchFamily="18" charset="0"/>
              <a:cs typeface="Times New Roman" panose="02020603050405020304" pitchFamily="18" charset="0"/>
            </a:endParaRPr>
          </a:p>
        </p:txBody>
      </p:sp>
      <p:sp>
        <p:nvSpPr>
          <p:cNvPr id="3" name="Rectangle 2"/>
          <p:cNvSpPr/>
          <p:nvPr/>
        </p:nvSpPr>
        <p:spPr>
          <a:xfrm>
            <a:off x="5874347" y="8403074"/>
            <a:ext cx="473206"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62</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2688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0536" y="1663861"/>
            <a:ext cx="5463540" cy="741741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My personal call to ministry was subtle.  I did not hear any thunder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claps or see a glowing bush like Moses when I received my call.  I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simply responded to the call like the prophet Isaiah responded to his call.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prophet Isaiah heard the Lord say, “</a:t>
            </a:r>
            <a:r>
              <a:rPr lang="en-US" sz="1200" b="1" dirty="0">
                <a:latin typeface="Times New Roman" panose="02020603050405020304" pitchFamily="18" charset="0"/>
                <a:cs typeface="Times New Roman" panose="02020603050405020304" pitchFamily="18" charset="0"/>
              </a:rPr>
              <a:t>Who will go for us</a:t>
            </a:r>
            <a:r>
              <a:rPr lang="en-US" sz="1200" dirty="0">
                <a:latin typeface="Times New Roman" panose="02020603050405020304" pitchFamily="18" charset="0"/>
                <a:cs typeface="Times New Roman" panose="02020603050405020304" pitchFamily="18" charset="0"/>
              </a:rPr>
              <a:t>”?  When Isaiah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heard the call of God, he simply said, “</a:t>
            </a:r>
            <a:r>
              <a:rPr lang="en-US" sz="1200" b="1" dirty="0">
                <a:latin typeface="Times New Roman" panose="02020603050405020304" pitchFamily="18" charset="0"/>
                <a:cs typeface="Times New Roman" panose="02020603050405020304" pitchFamily="18" charset="0"/>
              </a:rPr>
              <a:t>Here am I, send me</a:t>
            </a:r>
            <a:r>
              <a:rPr lang="en-US" sz="1200" dirty="0">
                <a:latin typeface="Times New Roman" panose="02020603050405020304" pitchFamily="18" charset="0"/>
                <a:cs typeface="Times New Roman" panose="02020603050405020304" pitchFamily="18" charset="0"/>
              </a:rPr>
              <a:t>”.  Many pastors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have entered ministry because they heard the call of God through his Word.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God calls people into ministry in a variety of ways.  Moses was called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deliver Israel from a burning bush, while Gideon put out fleeces to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discern God’s call.  The way you are called into ministry does not make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more important than others.  Sometimes ministers embellish their calling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make themselves seem superior to others.  The way we were called is less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important than our response to his call.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called Peter to take care of his sheep.  Jesus repeated his call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Peter three times.  Finally, Peter responded to his master's call.  Jesus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still calling people to feed his sheep.  Are you responding to his call?</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_____________</a:t>
            </a:r>
          </a:p>
          <a:p>
            <a:r>
              <a:rPr lang="en-US" sz="1200" dirty="0">
                <a:latin typeface="Times New Roman" panose="02020603050405020304" pitchFamily="18" charset="0"/>
                <a:cs typeface="Times New Roman" panose="02020603050405020304" pitchFamily="18" charset="0"/>
              </a:rPr>
              <a:t>1.  Isaiah 6  </a:t>
            </a:r>
          </a:p>
          <a:p>
            <a:r>
              <a:rPr lang="en-US" sz="12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p:txBody>
      </p:sp>
      <p:sp>
        <p:nvSpPr>
          <p:cNvPr id="8" name="Rectangle 7"/>
          <p:cNvSpPr/>
          <p:nvPr/>
        </p:nvSpPr>
        <p:spPr>
          <a:xfrm>
            <a:off x="1892361" y="342545"/>
            <a:ext cx="3073277" cy="677108"/>
          </a:xfrm>
          <a:prstGeom prst="rect">
            <a:avLst/>
          </a:prstGeom>
        </p:spPr>
        <p:txBody>
          <a:bodyPr wrap="none">
            <a:spAutoFit/>
          </a:bodyPr>
          <a:lstStyle/>
          <a:p>
            <a:pPr algn="ctr"/>
            <a:r>
              <a:rPr lang="en-US" sz="1400" b="1" dirty="0">
                <a:latin typeface="Times New Roman" panose="02020603050405020304" pitchFamily="18" charset="0"/>
                <a:cs typeface="Times New Roman" panose="02020603050405020304" pitchFamily="18" charset="0"/>
              </a:rPr>
              <a:t>Chapter One:  </a:t>
            </a:r>
          </a:p>
          <a:p>
            <a:pPr algn="ctr"/>
            <a:r>
              <a:rPr lang="en-US" sz="2400" b="1" dirty="0">
                <a:solidFill>
                  <a:schemeClr val="accent1">
                    <a:lumMod val="75000"/>
                  </a:schemeClr>
                </a:solidFill>
                <a:latin typeface="Times New Roman" panose="02020603050405020304" pitchFamily="18" charset="0"/>
                <a:cs typeface="Times New Roman" panose="02020603050405020304" pitchFamily="18" charset="0"/>
              </a:rPr>
              <a:t>The Call of the Pastor</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803051" y="2952278"/>
            <a:ext cx="243978" cy="307777"/>
          </a:xfrm>
          <a:prstGeom prst="rect">
            <a:avLst/>
          </a:prstGeom>
          <a:noFill/>
        </p:spPr>
        <p:txBody>
          <a:bodyPr wrap="none" rtlCol="0">
            <a:spAutoFit/>
          </a:bodyPr>
          <a:lstStyle/>
          <a:p>
            <a:r>
              <a:rPr lang="en-US" sz="1400" dirty="0">
                <a:latin typeface="Angsana New" panose="02020603050405020304" pitchFamily="18" charset="-34"/>
                <a:cs typeface="Angsana New" panose="02020603050405020304" pitchFamily="18" charset="-34"/>
              </a:rPr>
              <a:t>1</a:t>
            </a:r>
          </a:p>
        </p:txBody>
      </p:sp>
    </p:spTree>
    <p:extLst>
      <p:ext uri="{BB962C8B-B14F-4D97-AF65-F5344CB8AC3E}">
        <p14:creationId xmlns:p14="http://schemas.microsoft.com/office/powerpoint/2010/main" val="1314070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55799" y="862332"/>
            <a:ext cx="2728311"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12. Protecting the Church</a:t>
            </a:r>
          </a:p>
        </p:txBody>
      </p:sp>
      <p:pic>
        <p:nvPicPr>
          <p:cNvPr id="5" name="Picture 2" descr="http://mercurio709.files.wordpress.com/2011/06/wolf_in_sheeps_clothing.jpg?w=300"/>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7689" y="614319"/>
            <a:ext cx="2491311" cy="19606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26416" y="3035908"/>
            <a:ext cx="6027420" cy="461665"/>
          </a:xfrm>
          <a:prstGeom prst="rect">
            <a:avLst/>
          </a:prstGeom>
        </p:spPr>
        <p:txBody>
          <a:bodyPr wrap="square">
            <a:spAutoFit/>
          </a:bodyPr>
          <a:lstStyle/>
          <a:p>
            <a:pPr algn="ctr"/>
            <a:r>
              <a:rPr lang="en-US" sz="1200" dirty="0">
                <a:solidFill>
                  <a:srgbClr val="001320"/>
                </a:solidFill>
                <a:latin typeface="Times New Roman" panose="02020603050405020304" pitchFamily="18" charset="0"/>
                <a:cs typeface="Times New Roman" panose="02020603050405020304" pitchFamily="18" charset="0"/>
              </a:rPr>
              <a:t>"Beware of false prophets who come disguised as harmless sheep but </a:t>
            </a:r>
          </a:p>
          <a:p>
            <a:pPr algn="ctr"/>
            <a:r>
              <a:rPr lang="en-US" sz="1200" dirty="0">
                <a:solidFill>
                  <a:srgbClr val="001320"/>
                </a:solidFill>
                <a:latin typeface="Times New Roman" panose="02020603050405020304" pitchFamily="18" charset="0"/>
                <a:cs typeface="Times New Roman" panose="02020603050405020304" pitchFamily="18" charset="0"/>
              </a:rPr>
              <a:t>are really vicious wolves.” Matthew 7:14 NLT</a:t>
            </a:r>
            <a:endParaRPr lang="en-US" sz="1200" dirty="0">
              <a:latin typeface="Times New Roman" panose="02020603050405020304" pitchFamily="18" charset="0"/>
              <a:cs typeface="Times New Roman" panose="02020603050405020304" pitchFamily="18" charset="0"/>
            </a:endParaRPr>
          </a:p>
        </p:txBody>
      </p:sp>
      <p:sp>
        <p:nvSpPr>
          <p:cNvPr id="8" name="Rectangle 7"/>
          <p:cNvSpPr/>
          <p:nvPr/>
        </p:nvSpPr>
        <p:spPr>
          <a:xfrm>
            <a:off x="424090" y="3612981"/>
            <a:ext cx="6063419" cy="4862870"/>
          </a:xfrm>
          <a:prstGeom prst="rect">
            <a:avLst/>
          </a:prstGeom>
        </p:spPr>
        <p:txBody>
          <a:bodyPr wrap="square">
            <a:spAutoFit/>
          </a:bodyPr>
          <a:lstStyle/>
          <a:p>
            <a:pPr algn="ctr"/>
            <a:r>
              <a:rPr lang="en-US" sz="1200" dirty="0">
                <a:solidFill>
                  <a:srgbClr val="001320"/>
                </a:solidFill>
                <a:latin typeface="Times New Roman" panose="02020603050405020304" pitchFamily="18" charset="0"/>
                <a:cs typeface="Times New Roman" panose="02020603050405020304" pitchFamily="18" charset="0"/>
              </a:rPr>
              <a:t>“For a time is coming when people will no longer listen to sound and</a:t>
            </a:r>
          </a:p>
          <a:p>
            <a:pPr algn="ctr"/>
            <a:r>
              <a:rPr lang="en-US" sz="1200" dirty="0">
                <a:solidFill>
                  <a:srgbClr val="001320"/>
                </a:solidFill>
                <a:latin typeface="Times New Roman" panose="02020603050405020304" pitchFamily="18" charset="0"/>
                <a:cs typeface="Times New Roman" panose="02020603050405020304" pitchFamily="18" charset="0"/>
              </a:rPr>
              <a:t> wholesome teaching. They will follow their own desires and will look for</a:t>
            </a:r>
          </a:p>
          <a:p>
            <a:pPr algn="ctr"/>
            <a:r>
              <a:rPr lang="en-US" sz="1200" dirty="0">
                <a:solidFill>
                  <a:srgbClr val="001320"/>
                </a:solidFill>
                <a:latin typeface="Times New Roman" panose="02020603050405020304" pitchFamily="18" charset="0"/>
                <a:cs typeface="Times New Roman" panose="02020603050405020304" pitchFamily="18" charset="0"/>
              </a:rPr>
              <a:t> teachers who will tell them whatever their itching ears want to hear”.  </a:t>
            </a:r>
          </a:p>
          <a:p>
            <a:pPr algn="ctr"/>
            <a:r>
              <a:rPr lang="en-US" sz="1200" dirty="0">
                <a:solidFill>
                  <a:srgbClr val="001320"/>
                </a:solidFill>
                <a:latin typeface="Times New Roman" panose="02020603050405020304" pitchFamily="18" charset="0"/>
                <a:cs typeface="Times New Roman" panose="02020603050405020304" pitchFamily="18" charset="0"/>
              </a:rPr>
              <a:t>2 Timothy 4:3 NLT</a:t>
            </a:r>
          </a:p>
          <a:p>
            <a:pPr algn="ctr"/>
            <a:endParaRPr lang="en-US" sz="1200" dirty="0">
              <a:solidFill>
                <a:srgbClr val="001320"/>
              </a:solidFill>
              <a:latin typeface="Times New Roman" panose="02020603050405020304" pitchFamily="18" charset="0"/>
              <a:cs typeface="Times New Roman" panose="02020603050405020304" pitchFamily="18" charset="0"/>
            </a:endParaRPr>
          </a:p>
          <a:p>
            <a:endParaRPr lang="en-US" sz="1400" dirty="0">
              <a:solidFill>
                <a:srgbClr val="001320"/>
              </a:solidFill>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Jesus warned the disciples about wolves in sheep clothing.  He used an allegory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to explain that some who look like believers would really be wolves trying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destroy the flock.  The scripture exhorts pastors to protect the flock of God from false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teachers and doctrines of demons.  The world is filled with false religions and doctrines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of demons that will attempt to steal your sheep.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 good shepherd will teach their congregation </a:t>
            </a:r>
            <a:r>
              <a:rPr lang="en-US" sz="1200" b="1" u="sng" dirty="0">
                <a:solidFill>
                  <a:srgbClr val="C00000"/>
                </a:solidFill>
                <a:latin typeface="Times New Roman" panose="02020603050405020304" pitchFamily="18" charset="0"/>
                <a:cs typeface="Times New Roman" panose="02020603050405020304" pitchFamily="18" charset="0"/>
              </a:rPr>
              <a:t>sound doctrine </a:t>
            </a:r>
            <a:r>
              <a:rPr lang="en-US" sz="1200" dirty="0">
                <a:latin typeface="Times New Roman" panose="02020603050405020304" pitchFamily="18" charset="0"/>
                <a:cs typeface="Times New Roman" panose="02020603050405020304" pitchFamily="18" charset="0"/>
              </a:rPr>
              <a:t>so that when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false teachers come they will be able to defend themselves with the Word of God.</a:t>
            </a:r>
          </a:p>
          <a:p>
            <a:endParaRPr lang="en-US" sz="12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_________________________</a:t>
            </a:r>
          </a:p>
          <a:p>
            <a:r>
              <a:rPr lang="en-US" sz="1200" dirty="0">
                <a:latin typeface="Times New Roman" panose="02020603050405020304" pitchFamily="18" charset="0"/>
                <a:cs typeface="Times New Roman" panose="02020603050405020304" pitchFamily="18" charset="0"/>
              </a:rPr>
              <a:t>          25.  1 Timothy 4:1</a:t>
            </a:r>
          </a:p>
        </p:txBody>
      </p:sp>
      <p:sp>
        <p:nvSpPr>
          <p:cNvPr id="10" name="TextBox 9"/>
          <p:cNvSpPr txBox="1"/>
          <p:nvPr/>
        </p:nvSpPr>
        <p:spPr>
          <a:xfrm>
            <a:off x="2906967" y="5874384"/>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25</a:t>
            </a:r>
          </a:p>
        </p:txBody>
      </p:sp>
      <p:sp>
        <p:nvSpPr>
          <p:cNvPr id="2" name="Rectangle 1"/>
          <p:cNvSpPr/>
          <p:nvPr/>
        </p:nvSpPr>
        <p:spPr>
          <a:xfrm>
            <a:off x="6010171" y="8375616"/>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63</a:t>
            </a:r>
          </a:p>
        </p:txBody>
      </p:sp>
    </p:spTree>
    <p:extLst>
      <p:ext uri="{BB962C8B-B14F-4D97-AF65-F5344CB8AC3E}">
        <p14:creationId xmlns:p14="http://schemas.microsoft.com/office/powerpoint/2010/main" val="318642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61863757"/>
              </p:ext>
            </p:extLst>
          </p:nvPr>
        </p:nvGraphicFramePr>
        <p:xfrm>
          <a:off x="1180147" y="3089286"/>
          <a:ext cx="4824413" cy="4480560"/>
        </p:xfrm>
        <a:graphic>
          <a:graphicData uri="http://schemas.openxmlformats.org/drawingml/2006/table">
            <a:tbl>
              <a:tblPr/>
              <a:tblGrid>
                <a:gridCol w="4824413">
                  <a:extLst>
                    <a:ext uri="{9D8B030D-6E8A-4147-A177-3AD203B41FA5}">
                      <a16:colId xmlns:a16="http://schemas.microsoft.com/office/drawing/2014/main" val="20000"/>
                    </a:ext>
                  </a:extLst>
                </a:gridCol>
              </a:tblGrid>
              <a:tr h="0">
                <a:tc>
                  <a:txBody>
                    <a:bodyPr/>
                    <a:lstStyle/>
                    <a:p>
                      <a:pPr fontAlgn="ctr">
                        <a:buFont typeface="Arial" panose="020B0604020202020204" pitchFamily="34" charset="0"/>
                        <a:buNone/>
                      </a:pPr>
                      <a:endParaRPr lang="en-US" sz="1200" dirty="0">
                        <a:ln>
                          <a:solidFill>
                            <a:schemeClr val="tx1"/>
                          </a:solidFill>
                        </a:ln>
                        <a:solidFill>
                          <a:schemeClr val="tx1"/>
                        </a:solidFill>
                        <a:effectLst/>
                      </a:endParaRPr>
                    </a:p>
                    <a:p>
                      <a:pPr fontAlgn="ctr">
                        <a:buFont typeface="Arial" panose="020B0604020202020204" pitchFamily="34" charset="0"/>
                        <a:buNone/>
                      </a:pPr>
                      <a:r>
                        <a:rPr lang="en-US" sz="1200" b="0" dirty="0">
                          <a:ln>
                            <a:solidFill>
                              <a:schemeClr val="tx1"/>
                            </a:solidFill>
                          </a:ln>
                          <a:solidFill>
                            <a:schemeClr val="tx1"/>
                          </a:solidFill>
                          <a:effectLst/>
                          <a:latin typeface="+mj-lt"/>
                        </a:rPr>
                        <a:t>We believe the Bible to be the inspired, the only infallible, authoritative Word of God.</a:t>
                      </a:r>
                    </a:p>
                    <a:p>
                      <a:pPr fontAlgn="ctr">
                        <a:buFont typeface="Arial" panose="020B0604020202020204" pitchFamily="34" charset="0"/>
                        <a:buNone/>
                      </a:pPr>
                      <a:br>
                        <a:rPr lang="en-US" sz="1200" b="0" dirty="0">
                          <a:ln>
                            <a:solidFill>
                              <a:schemeClr val="tx1"/>
                            </a:solidFill>
                          </a:ln>
                          <a:solidFill>
                            <a:schemeClr val="tx1"/>
                          </a:solidFill>
                          <a:effectLst/>
                          <a:latin typeface="+mj-lt"/>
                        </a:rPr>
                      </a:br>
                      <a:r>
                        <a:rPr lang="en-US" sz="1200" b="0" dirty="0">
                          <a:ln>
                            <a:solidFill>
                              <a:schemeClr val="tx1"/>
                            </a:solidFill>
                          </a:ln>
                          <a:solidFill>
                            <a:schemeClr val="tx1"/>
                          </a:solidFill>
                          <a:effectLst/>
                          <a:latin typeface="+mj-lt"/>
                        </a:rPr>
                        <a:t>We believe that there is one God, eternally existent in three persons: Father, Son and Holy Spirit.</a:t>
                      </a:r>
                    </a:p>
                    <a:p>
                      <a:pPr fontAlgn="ctr">
                        <a:buFont typeface="Arial" panose="020B0604020202020204" pitchFamily="34" charset="0"/>
                        <a:buNone/>
                      </a:pPr>
                      <a:br>
                        <a:rPr lang="en-US" sz="1200" b="0" dirty="0">
                          <a:ln>
                            <a:solidFill>
                              <a:schemeClr val="tx1"/>
                            </a:solidFill>
                          </a:ln>
                          <a:solidFill>
                            <a:schemeClr val="tx1"/>
                          </a:solidFill>
                          <a:effectLst/>
                          <a:latin typeface="+mj-lt"/>
                        </a:rPr>
                      </a:br>
                      <a:r>
                        <a:rPr lang="en-US" sz="1200" b="0" dirty="0">
                          <a:ln>
                            <a:solidFill>
                              <a:schemeClr val="tx1"/>
                            </a:solidFill>
                          </a:ln>
                          <a:solidFill>
                            <a:schemeClr val="tx1"/>
                          </a:solidFill>
                          <a:effectLst/>
                          <a:latin typeface="+mj-lt"/>
                        </a:rPr>
                        <a:t>We believe in the deity of our Lord Jesus Christ, in His virgin birth, in His sinless life, in His miracles, in His vicarious and atoning death through His shed blood, in His bodily resurrection, in His ascension to the right hand of the Father, and in His personal return in power and glory.</a:t>
                      </a:r>
                    </a:p>
                    <a:p>
                      <a:pPr fontAlgn="ctr">
                        <a:buFont typeface="Arial" panose="020B0604020202020204" pitchFamily="34" charset="0"/>
                        <a:buNone/>
                      </a:pPr>
                      <a:br>
                        <a:rPr lang="en-US" sz="1200" b="0" dirty="0">
                          <a:ln>
                            <a:solidFill>
                              <a:schemeClr val="tx1"/>
                            </a:solidFill>
                          </a:ln>
                          <a:solidFill>
                            <a:schemeClr val="tx1"/>
                          </a:solidFill>
                          <a:effectLst/>
                          <a:latin typeface="+mj-lt"/>
                        </a:rPr>
                      </a:br>
                      <a:r>
                        <a:rPr lang="en-US" sz="1200" b="0" dirty="0">
                          <a:ln>
                            <a:solidFill>
                              <a:schemeClr val="tx1"/>
                            </a:solidFill>
                          </a:ln>
                          <a:solidFill>
                            <a:schemeClr val="tx1"/>
                          </a:solidFill>
                          <a:effectLst/>
                          <a:latin typeface="+mj-lt"/>
                        </a:rPr>
                        <a:t>We believe that for the salvation of lost and sinful people, regeneration by the Holy Spirit is absolutely essential.</a:t>
                      </a:r>
                    </a:p>
                    <a:p>
                      <a:pPr fontAlgn="ctr">
                        <a:buFont typeface="Arial" panose="020B0604020202020204" pitchFamily="34" charset="0"/>
                        <a:buNone/>
                      </a:pPr>
                      <a:br>
                        <a:rPr lang="en-US" sz="1200" b="0" dirty="0">
                          <a:ln>
                            <a:solidFill>
                              <a:schemeClr val="tx1"/>
                            </a:solidFill>
                          </a:ln>
                          <a:solidFill>
                            <a:schemeClr val="tx1"/>
                          </a:solidFill>
                          <a:effectLst/>
                          <a:latin typeface="+mj-lt"/>
                        </a:rPr>
                      </a:br>
                      <a:r>
                        <a:rPr lang="en-US" sz="1200" b="0" dirty="0">
                          <a:ln>
                            <a:solidFill>
                              <a:schemeClr val="tx1"/>
                            </a:solidFill>
                          </a:ln>
                          <a:solidFill>
                            <a:schemeClr val="tx1"/>
                          </a:solidFill>
                          <a:effectLst/>
                          <a:latin typeface="+mj-lt"/>
                        </a:rPr>
                        <a:t>We believe in the present ministry of the Holy Spirit by whose indwelling the Christian is enabled to live a godly life.</a:t>
                      </a:r>
                    </a:p>
                    <a:p>
                      <a:pPr fontAlgn="ctr">
                        <a:buFont typeface="Arial" panose="020B0604020202020204" pitchFamily="34" charset="0"/>
                        <a:buNone/>
                      </a:pPr>
                      <a:br>
                        <a:rPr lang="en-US" sz="1200" b="0" dirty="0">
                          <a:ln>
                            <a:solidFill>
                              <a:schemeClr val="tx1"/>
                            </a:solidFill>
                          </a:ln>
                          <a:solidFill>
                            <a:schemeClr val="tx1"/>
                          </a:solidFill>
                          <a:effectLst/>
                          <a:latin typeface="+mj-lt"/>
                        </a:rPr>
                      </a:br>
                      <a:r>
                        <a:rPr lang="en-US" sz="1200" b="0" dirty="0">
                          <a:ln>
                            <a:solidFill>
                              <a:schemeClr val="tx1"/>
                            </a:solidFill>
                          </a:ln>
                          <a:solidFill>
                            <a:schemeClr val="tx1"/>
                          </a:solidFill>
                          <a:effectLst/>
                          <a:latin typeface="+mj-lt"/>
                        </a:rPr>
                        <a:t>We believe in the resurrection of both the saved and the lost; they that are saved unto the resurrection of life and they that are lost unto the resurrection of damnation.</a:t>
                      </a:r>
                    </a:p>
                    <a:p>
                      <a:pPr fontAlgn="ctr">
                        <a:buFont typeface="Arial" panose="020B0604020202020204" pitchFamily="34" charset="0"/>
                        <a:buNone/>
                      </a:pPr>
                      <a:br>
                        <a:rPr lang="en-US" sz="1200" b="0" dirty="0">
                          <a:ln>
                            <a:solidFill>
                              <a:schemeClr val="tx1"/>
                            </a:solidFill>
                          </a:ln>
                          <a:solidFill>
                            <a:schemeClr val="tx1"/>
                          </a:solidFill>
                          <a:effectLst/>
                          <a:latin typeface="+mj-lt"/>
                        </a:rPr>
                      </a:br>
                      <a:r>
                        <a:rPr lang="en-US" sz="1200" b="0" dirty="0">
                          <a:ln>
                            <a:solidFill>
                              <a:schemeClr val="tx1"/>
                            </a:solidFill>
                          </a:ln>
                          <a:solidFill>
                            <a:schemeClr val="tx1"/>
                          </a:solidFill>
                          <a:effectLst/>
                          <a:latin typeface="+mj-lt"/>
                        </a:rPr>
                        <a:t>We believe in the spiritual unity of believers in our Lord Jesus Christ.</a:t>
                      </a:r>
                    </a:p>
                    <a:p>
                      <a:pPr fontAlgn="ctr">
                        <a:buFont typeface="Arial" panose="020B0604020202020204" pitchFamily="34" charset="0"/>
                        <a:buNone/>
                      </a:pPr>
                      <a:endParaRPr lang="en-US" sz="1200" b="0" dirty="0">
                        <a:ln>
                          <a:solidFill>
                            <a:schemeClr val="tx1"/>
                          </a:solidFill>
                        </a:ln>
                        <a:solidFill>
                          <a:schemeClr val="tx1"/>
                        </a:solidFill>
                        <a:effectLst/>
                        <a:latin typeface="+mj-lt"/>
                      </a:endParaRPr>
                    </a:p>
                  </a:txBody>
                  <a:tcPr marR="127000">
                    <a:lnL>
                      <a:noFill/>
                    </a:lnL>
                    <a:lnR>
                      <a:noFill/>
                    </a:lnR>
                    <a:lnT>
                      <a:noFill/>
                    </a:lnT>
                    <a:lnB>
                      <a:noFill/>
                    </a:lnB>
                    <a:solidFill>
                      <a:schemeClr val="bg1">
                        <a:lumMod val="95000"/>
                      </a:schemeClr>
                    </a:solidFill>
                  </a:tcPr>
                </a:tc>
                <a:extLst>
                  <a:ext uri="{0D108BD9-81ED-4DB2-BD59-A6C34878D82A}">
                    <a16:rowId xmlns:a16="http://schemas.microsoft.com/office/drawing/2014/main" val="10000"/>
                  </a:ext>
                </a:extLst>
              </a:tr>
            </a:tbl>
          </a:graphicData>
        </a:graphic>
      </p:graphicFrame>
      <p:sp>
        <p:nvSpPr>
          <p:cNvPr id="6" name="Rectangle 5"/>
          <p:cNvSpPr/>
          <p:nvPr/>
        </p:nvSpPr>
        <p:spPr>
          <a:xfrm>
            <a:off x="1069429" y="809536"/>
            <a:ext cx="5350505" cy="8032968"/>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Every church should have a statement of faith.  This statement describes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basic doctrinal beliefs of the church.  New members that are added to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church must agree with this statement of faith.  This will protect the church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from doctrinal error.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b="1" dirty="0">
              <a:latin typeface="Times New Roman" panose="02020603050405020304" pitchFamily="18" charset="0"/>
              <a:cs typeface="Times New Roman" panose="02020603050405020304" pitchFamily="18" charset="0"/>
            </a:endParaRPr>
          </a:p>
          <a:p>
            <a:endParaRPr lang="en-US" sz="1200" b="1"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can protect your church from doctrinal error by using a statement of faith!</a:t>
            </a:r>
          </a:p>
          <a:p>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Another way you can defend your church from error is by using a comparison chart.   </a:t>
            </a:r>
          </a:p>
          <a:p>
            <a:endParaRPr lang="en-US" sz="1200" dirty="0">
              <a:latin typeface="Times New Roman" panose="02020603050405020304" pitchFamily="18" charset="0"/>
              <a:cs typeface="Times New Roman" panose="02020603050405020304" pitchFamily="18" charset="0"/>
            </a:endParaRPr>
          </a:p>
        </p:txBody>
      </p:sp>
      <p:sp>
        <p:nvSpPr>
          <p:cNvPr id="7" name="Rectangle 6"/>
          <p:cNvSpPr/>
          <p:nvPr/>
        </p:nvSpPr>
        <p:spPr>
          <a:xfrm>
            <a:off x="2125980" y="2309979"/>
            <a:ext cx="3429000" cy="369332"/>
          </a:xfrm>
          <a:prstGeom prst="rect">
            <a:avLst/>
          </a:prstGeom>
        </p:spPr>
        <p:txBody>
          <a:bodyPr>
            <a:spAutoFit/>
          </a:bodyPr>
          <a:lstStyle/>
          <a:p>
            <a:r>
              <a:rPr lang="en-US" sz="1400" dirty="0">
                <a:latin typeface="Times New Roman" panose="02020603050405020304" pitchFamily="18" charset="0"/>
                <a:cs typeface="Times New Roman" panose="02020603050405020304" pitchFamily="18" charset="0"/>
              </a:rPr>
              <a:t> </a:t>
            </a:r>
            <a:r>
              <a:rPr lang="en-US" u="sng" dirty="0">
                <a:solidFill>
                  <a:srgbClr val="C00000"/>
                </a:solidFill>
                <a:latin typeface="Times New Roman" panose="02020603050405020304" pitchFamily="18" charset="0"/>
                <a:cs typeface="Times New Roman" panose="02020603050405020304" pitchFamily="18" charset="0"/>
              </a:rPr>
              <a:t>Sample Statement of Faith</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263595" y="2614107"/>
            <a:ext cx="247010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National Association of Evangelicals</a:t>
            </a:r>
          </a:p>
        </p:txBody>
      </p:sp>
      <p:sp>
        <p:nvSpPr>
          <p:cNvPr id="9" name="Rectangle 8"/>
          <p:cNvSpPr/>
          <p:nvPr/>
        </p:nvSpPr>
        <p:spPr>
          <a:xfrm>
            <a:off x="6002551" y="8442692"/>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64</a:t>
            </a:r>
          </a:p>
        </p:txBody>
      </p:sp>
    </p:spTree>
    <p:extLst>
      <p:ext uri="{BB962C8B-B14F-4D97-AF65-F5344CB8AC3E}">
        <p14:creationId xmlns:p14="http://schemas.microsoft.com/office/powerpoint/2010/main" val="19086517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38675" y="236668"/>
            <a:ext cx="6027420"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The following tables compare false religions with Christianity</a:t>
            </a:r>
          </a:p>
        </p:txBody>
      </p:sp>
      <p:sp>
        <p:nvSpPr>
          <p:cNvPr id="7" name="TextBox 6"/>
          <p:cNvSpPr txBox="1"/>
          <p:nvPr/>
        </p:nvSpPr>
        <p:spPr>
          <a:xfrm>
            <a:off x="440248" y="1442327"/>
            <a:ext cx="1776448" cy="2800767"/>
          </a:xfrm>
          <a:prstGeom prst="rect">
            <a:avLst/>
          </a:prstGeom>
          <a:noFill/>
        </p:spPr>
        <p:txBody>
          <a:bodyPr wrap="none" rtlCol="0">
            <a:spAutoFit/>
          </a:bodyPr>
          <a:lstStyle/>
          <a:p>
            <a:r>
              <a:rPr lang="en-US" sz="1100" dirty="0">
                <a:solidFill>
                  <a:srgbClr val="990000"/>
                </a:solidFill>
                <a:latin typeface="Times New Roman" panose="02020603050405020304" pitchFamily="18" charset="0"/>
                <a:cs typeface="Times New Roman" panose="02020603050405020304" pitchFamily="18" charset="0"/>
              </a:rPr>
              <a:t>View of God</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View of Jesus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View of Salvation</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Founder</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Writings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After life</a:t>
            </a:r>
          </a:p>
        </p:txBody>
      </p:sp>
      <p:sp>
        <p:nvSpPr>
          <p:cNvPr id="9" name="TextBox 8"/>
          <p:cNvSpPr txBox="1"/>
          <p:nvPr/>
        </p:nvSpPr>
        <p:spPr>
          <a:xfrm>
            <a:off x="2122612" y="1381367"/>
            <a:ext cx="5558348" cy="3524042"/>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God is a loving God		Allah is unknowable</a:t>
            </a:r>
          </a:p>
          <a:p>
            <a:r>
              <a:rPr lang="en-US" sz="1100" dirty="0">
                <a:latin typeface="Times New Roman" panose="02020603050405020304" pitchFamily="18" charset="0"/>
                <a:cs typeface="Times New Roman" panose="02020603050405020304" pitchFamily="18" charset="0"/>
              </a:rPr>
              <a:t>God is a Tri-unity		God is one</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Jesus is the only Son of God    		God had no son</a:t>
            </a:r>
          </a:p>
          <a:p>
            <a:r>
              <a:rPr lang="en-US" sz="1100" dirty="0">
                <a:latin typeface="Times New Roman" panose="02020603050405020304" pitchFamily="18" charset="0"/>
                <a:cs typeface="Times New Roman" panose="02020603050405020304" pitchFamily="18" charset="0"/>
              </a:rPr>
              <a:t>Jesus died on the cross for our sin           	Jesus didn’t die on the cross</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Man is a sinner			Man is basically good</a:t>
            </a:r>
          </a:p>
          <a:p>
            <a:r>
              <a:rPr lang="en-US" sz="1100" dirty="0">
                <a:latin typeface="Times New Roman" panose="02020603050405020304" pitchFamily="18" charset="0"/>
                <a:cs typeface="Times New Roman" panose="02020603050405020304" pitchFamily="18" charset="0"/>
              </a:rPr>
              <a:t>Jesus shed blood is the basis for salvation	Good works-No salvation</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Jesus lived a sinless life		Muhammad sinned</a:t>
            </a:r>
          </a:p>
          <a:p>
            <a:r>
              <a:rPr lang="en-US" sz="1100" dirty="0">
                <a:latin typeface="Times New Roman" panose="02020603050405020304" pitchFamily="18" charset="0"/>
                <a:cs typeface="Times New Roman" panose="02020603050405020304" pitchFamily="18" charset="0"/>
              </a:rPr>
              <a:t>Jesus died for others		Muhammad killed others</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66 books written over 3,000 years	Revealed by the angel Gabriel</a:t>
            </a:r>
          </a:p>
          <a:p>
            <a:r>
              <a:rPr lang="en-US" sz="1100" dirty="0">
                <a:latin typeface="Times New Roman" panose="02020603050405020304" pitchFamily="18" charset="0"/>
                <a:cs typeface="Times New Roman" panose="02020603050405020304" pitchFamily="18" charset="0"/>
              </a:rPr>
              <a:t>NO error found in thousands of 		Internal inconsistency</a:t>
            </a:r>
          </a:p>
          <a:p>
            <a:r>
              <a:rPr lang="en-US" sz="1100" dirty="0">
                <a:latin typeface="Times New Roman" panose="02020603050405020304" pitchFamily="18" charset="0"/>
                <a:cs typeface="Times New Roman" panose="02020603050405020304" pitchFamily="18" charset="0"/>
              </a:rPr>
              <a:t>manuscripts</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Hell reserved for fallen angels and for   	Mass murder ensures 	</a:t>
            </a:r>
          </a:p>
          <a:p>
            <a:r>
              <a:rPr lang="en-US" sz="1100" dirty="0">
                <a:latin typeface="Times New Roman" panose="02020603050405020304" pitchFamily="18" charset="0"/>
                <a:cs typeface="Times New Roman" panose="02020603050405020304" pitchFamily="18" charset="0"/>
              </a:rPr>
              <a:t>those who reject the gift of eternal life	sexual paradise for Jihad </a:t>
            </a:r>
          </a:p>
          <a:p>
            <a:endParaRPr lang="en-US" sz="11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2" name="Rectangle 1"/>
          <p:cNvSpPr/>
          <p:nvPr/>
        </p:nvSpPr>
        <p:spPr>
          <a:xfrm>
            <a:off x="2216697" y="896488"/>
            <a:ext cx="3381695" cy="369332"/>
          </a:xfrm>
          <a:prstGeom prst="rect">
            <a:avLst/>
          </a:prstGeom>
        </p:spPr>
        <p:txBody>
          <a:bodyPr wrap="none">
            <a:spAutoFit/>
          </a:bodyPr>
          <a:lstStyle/>
          <a:p>
            <a:r>
              <a:rPr lang="en-US" dirty="0">
                <a:solidFill>
                  <a:srgbClr val="990000"/>
                </a:solidFill>
              </a:rPr>
              <a:t>Christianity                               Islam</a:t>
            </a:r>
          </a:p>
        </p:txBody>
      </p:sp>
      <p:sp>
        <p:nvSpPr>
          <p:cNvPr id="11" name="TextBox 10"/>
          <p:cNvSpPr txBox="1"/>
          <p:nvPr/>
        </p:nvSpPr>
        <p:spPr>
          <a:xfrm>
            <a:off x="440248" y="5535791"/>
            <a:ext cx="1776448" cy="2800767"/>
          </a:xfrm>
          <a:prstGeom prst="rect">
            <a:avLst/>
          </a:prstGeom>
          <a:noFill/>
        </p:spPr>
        <p:txBody>
          <a:bodyPr wrap="none" rtlCol="0">
            <a:spAutoFit/>
          </a:bodyPr>
          <a:lstStyle/>
          <a:p>
            <a:r>
              <a:rPr lang="en-US" sz="1100" dirty="0">
                <a:solidFill>
                  <a:srgbClr val="990000"/>
                </a:solidFill>
                <a:latin typeface="Times New Roman" panose="02020603050405020304" pitchFamily="18" charset="0"/>
                <a:cs typeface="Times New Roman" panose="02020603050405020304" pitchFamily="18" charset="0"/>
              </a:rPr>
              <a:t>View of God</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View of Jesus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View of Salvation</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Founder</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Writings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After life</a:t>
            </a:r>
          </a:p>
        </p:txBody>
      </p:sp>
      <p:sp>
        <p:nvSpPr>
          <p:cNvPr id="12" name="Rectangle 11"/>
          <p:cNvSpPr/>
          <p:nvPr/>
        </p:nvSpPr>
        <p:spPr>
          <a:xfrm>
            <a:off x="2163357" y="5035934"/>
            <a:ext cx="4589462" cy="369332"/>
          </a:xfrm>
          <a:prstGeom prst="rect">
            <a:avLst/>
          </a:prstGeom>
        </p:spPr>
        <p:txBody>
          <a:bodyPr wrap="none">
            <a:spAutoFit/>
          </a:bodyPr>
          <a:lstStyle/>
          <a:p>
            <a:r>
              <a:rPr lang="en-US" dirty="0">
                <a:solidFill>
                  <a:srgbClr val="990000"/>
                </a:solidFill>
              </a:rPr>
              <a:t>Christianity                               Jehovah’s Witness</a:t>
            </a:r>
          </a:p>
        </p:txBody>
      </p:sp>
      <p:sp>
        <p:nvSpPr>
          <p:cNvPr id="13" name="TextBox 12"/>
          <p:cNvSpPr txBox="1"/>
          <p:nvPr/>
        </p:nvSpPr>
        <p:spPr>
          <a:xfrm>
            <a:off x="2157410" y="5532186"/>
            <a:ext cx="4344459" cy="3323987"/>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God is a loving God		One God named Jehovah</a:t>
            </a:r>
          </a:p>
          <a:p>
            <a:r>
              <a:rPr lang="en-US" sz="1050" dirty="0">
                <a:latin typeface="Times New Roman" panose="02020603050405020304" pitchFamily="18" charset="0"/>
                <a:cs typeface="Times New Roman" panose="02020603050405020304" pitchFamily="18" charset="0"/>
              </a:rPr>
              <a:t>God is a Tri-unity		No Trinity</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Jesus is the only Son of God    		Jesus used to be Michael</a:t>
            </a:r>
          </a:p>
          <a:p>
            <a:r>
              <a:rPr lang="en-US" sz="1050" dirty="0">
                <a:latin typeface="Times New Roman" panose="02020603050405020304" pitchFamily="18" charset="0"/>
                <a:cs typeface="Times New Roman" panose="02020603050405020304" pitchFamily="18" charset="0"/>
              </a:rPr>
              <a:t>Jesus died on the cross for our sin           	the arch angel</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Man is a sinner			Works by witnessing and </a:t>
            </a:r>
          </a:p>
          <a:p>
            <a:r>
              <a:rPr lang="en-US" sz="1050" dirty="0">
                <a:latin typeface="Times New Roman" panose="02020603050405020304" pitchFamily="18" charset="0"/>
                <a:cs typeface="Times New Roman" panose="02020603050405020304" pitchFamily="18" charset="0"/>
              </a:rPr>
              <a:t>Jesus shed blood is the basis for salvation	be baptized in Jehovah</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Jesus lived a sinless life		Charles Russell- Feared</a:t>
            </a:r>
          </a:p>
          <a:p>
            <a:r>
              <a:rPr lang="en-US" sz="1050" dirty="0">
                <a:latin typeface="Times New Roman" panose="02020603050405020304" pitchFamily="18" charset="0"/>
                <a:cs typeface="Times New Roman" panose="02020603050405020304" pitchFamily="18" charset="0"/>
              </a:rPr>
              <a:t>Jesus died for others		Hell, so he got rid of it</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66 books written over 3,000 years	                            The Watch Tower </a:t>
            </a:r>
          </a:p>
          <a:p>
            <a:r>
              <a:rPr lang="en-US" sz="1050" dirty="0">
                <a:latin typeface="Times New Roman" panose="02020603050405020304" pitchFamily="18" charset="0"/>
                <a:cs typeface="Times New Roman" panose="02020603050405020304" pitchFamily="18" charset="0"/>
              </a:rPr>
              <a:t>NO error found in thousands of </a:t>
            </a:r>
          </a:p>
          <a:p>
            <a:r>
              <a:rPr lang="en-US" sz="1050" dirty="0">
                <a:latin typeface="Times New Roman" panose="02020603050405020304" pitchFamily="18" charset="0"/>
                <a:cs typeface="Times New Roman" panose="02020603050405020304" pitchFamily="18" charset="0"/>
              </a:rPr>
              <a:t>manuscripts</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Hell reserved for fallen angels and for   	No Hell- only the grave</a:t>
            </a:r>
          </a:p>
          <a:p>
            <a:r>
              <a:rPr lang="en-US" sz="1050" dirty="0">
                <a:latin typeface="Times New Roman" panose="02020603050405020304" pitchFamily="18" charset="0"/>
                <a:cs typeface="Times New Roman" panose="02020603050405020304" pitchFamily="18" charset="0"/>
              </a:rPr>
              <a:t>those who reject the gift of eternal life	Only 144,000 saved</a:t>
            </a:r>
          </a:p>
          <a:p>
            <a:endParaRPr lang="en-US" sz="1050" dirty="0">
              <a:latin typeface="Times New Roman" panose="02020603050405020304" pitchFamily="18" charset="0"/>
              <a:cs typeface="Times New Roman" panose="02020603050405020304" pitchFamily="18" charset="0"/>
            </a:endParaRPr>
          </a:p>
          <a:p>
            <a:endParaRPr lang="en-US" sz="1050"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V="1">
            <a:off x="586740" y="4762500"/>
            <a:ext cx="5814060" cy="3048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008127" y="8502676"/>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65</a:t>
            </a:r>
          </a:p>
        </p:txBody>
      </p:sp>
    </p:spTree>
    <p:extLst>
      <p:ext uri="{BB962C8B-B14F-4D97-AF65-F5344CB8AC3E}">
        <p14:creationId xmlns:p14="http://schemas.microsoft.com/office/powerpoint/2010/main" val="26567918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0248" y="929530"/>
            <a:ext cx="1776448" cy="2970044"/>
          </a:xfrm>
          <a:prstGeom prst="rect">
            <a:avLst/>
          </a:prstGeom>
          <a:noFill/>
        </p:spPr>
        <p:txBody>
          <a:bodyPr wrap="none" rtlCol="0">
            <a:spAutoFit/>
          </a:bodyPr>
          <a:lstStyle/>
          <a:p>
            <a:r>
              <a:rPr lang="en-US" sz="1100" dirty="0">
                <a:solidFill>
                  <a:srgbClr val="990000"/>
                </a:solidFill>
                <a:latin typeface="Times New Roman" panose="02020603050405020304" pitchFamily="18" charset="0"/>
                <a:cs typeface="Times New Roman" panose="02020603050405020304" pitchFamily="18" charset="0"/>
              </a:rPr>
              <a:t>View of God</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View of Jesus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View of Salvation</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Founder</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Writings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After life</a:t>
            </a:r>
          </a:p>
        </p:txBody>
      </p:sp>
      <p:sp>
        <p:nvSpPr>
          <p:cNvPr id="2" name="Rectangle 1"/>
          <p:cNvSpPr/>
          <p:nvPr/>
        </p:nvSpPr>
        <p:spPr>
          <a:xfrm>
            <a:off x="2216696" y="402272"/>
            <a:ext cx="3741730" cy="369332"/>
          </a:xfrm>
          <a:prstGeom prst="rect">
            <a:avLst/>
          </a:prstGeom>
        </p:spPr>
        <p:txBody>
          <a:bodyPr wrap="none">
            <a:spAutoFit/>
          </a:bodyPr>
          <a:lstStyle/>
          <a:p>
            <a:r>
              <a:rPr lang="en-US" dirty="0">
                <a:solidFill>
                  <a:srgbClr val="990000"/>
                </a:solidFill>
              </a:rPr>
              <a:t>Christianity	               Mormons</a:t>
            </a:r>
          </a:p>
        </p:txBody>
      </p:sp>
      <p:sp>
        <p:nvSpPr>
          <p:cNvPr id="11" name="TextBox 10"/>
          <p:cNvSpPr txBox="1"/>
          <p:nvPr/>
        </p:nvSpPr>
        <p:spPr>
          <a:xfrm>
            <a:off x="440248" y="5172694"/>
            <a:ext cx="1776448" cy="2800767"/>
          </a:xfrm>
          <a:prstGeom prst="rect">
            <a:avLst/>
          </a:prstGeom>
          <a:noFill/>
        </p:spPr>
        <p:txBody>
          <a:bodyPr wrap="none" rtlCol="0">
            <a:spAutoFit/>
          </a:bodyPr>
          <a:lstStyle/>
          <a:p>
            <a:r>
              <a:rPr lang="en-US" sz="1100" dirty="0">
                <a:solidFill>
                  <a:srgbClr val="990000"/>
                </a:solidFill>
                <a:latin typeface="Times New Roman" panose="02020603050405020304" pitchFamily="18" charset="0"/>
                <a:cs typeface="Times New Roman" panose="02020603050405020304" pitchFamily="18" charset="0"/>
              </a:rPr>
              <a:t>View of God</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View of Jesus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View of Salvation</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Founder</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Writings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After life</a:t>
            </a:r>
          </a:p>
        </p:txBody>
      </p:sp>
      <p:sp>
        <p:nvSpPr>
          <p:cNvPr id="12" name="Rectangle 11"/>
          <p:cNvSpPr/>
          <p:nvPr/>
        </p:nvSpPr>
        <p:spPr>
          <a:xfrm>
            <a:off x="2216697" y="4799714"/>
            <a:ext cx="3776034" cy="369332"/>
          </a:xfrm>
          <a:prstGeom prst="rect">
            <a:avLst/>
          </a:prstGeom>
        </p:spPr>
        <p:txBody>
          <a:bodyPr wrap="none">
            <a:spAutoFit/>
          </a:bodyPr>
          <a:lstStyle/>
          <a:p>
            <a:r>
              <a:rPr lang="en-US" dirty="0">
                <a:solidFill>
                  <a:srgbClr val="990000"/>
                </a:solidFill>
              </a:rPr>
              <a:t>Christianity                               Hinduism</a:t>
            </a:r>
          </a:p>
        </p:txBody>
      </p:sp>
      <p:sp>
        <p:nvSpPr>
          <p:cNvPr id="3" name="Rectangle 2"/>
          <p:cNvSpPr/>
          <p:nvPr/>
        </p:nvSpPr>
        <p:spPr>
          <a:xfrm>
            <a:off x="2140607" y="778338"/>
            <a:ext cx="8153400" cy="3647152"/>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God is a loving God		God progressed from man</a:t>
            </a:r>
          </a:p>
          <a:p>
            <a:r>
              <a:rPr lang="en-US" sz="1100" dirty="0">
                <a:latin typeface="Times New Roman" panose="02020603050405020304" pitchFamily="18" charset="0"/>
                <a:cs typeface="Times New Roman" panose="02020603050405020304" pitchFamily="18" charset="0"/>
              </a:rPr>
              <a:t>God is a Tri-unity		No Trinity</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Jesus is the only Son of God    		Jesus is the child of father god</a:t>
            </a:r>
          </a:p>
          <a:p>
            <a:r>
              <a:rPr lang="en-US" sz="1100" dirty="0">
                <a:latin typeface="Times New Roman" panose="02020603050405020304" pitchFamily="18" charset="0"/>
                <a:cs typeface="Times New Roman" panose="02020603050405020304" pitchFamily="18" charset="0"/>
              </a:rPr>
              <a:t>Jesus died on the cross for our sin           	and mother god - brother to</a:t>
            </a:r>
          </a:p>
          <a:p>
            <a:r>
              <a:rPr lang="en-US" sz="1100" dirty="0">
                <a:latin typeface="Times New Roman" panose="02020603050405020304" pitchFamily="18" charset="0"/>
                <a:cs typeface="Times New Roman" panose="02020603050405020304" pitchFamily="18" charset="0"/>
              </a:rPr>
              <a:t>			Lucifer</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Man is a sinner			No salvation without</a:t>
            </a:r>
          </a:p>
          <a:p>
            <a:r>
              <a:rPr lang="en-US" sz="1100" dirty="0">
                <a:latin typeface="Times New Roman" panose="02020603050405020304" pitchFamily="18" charset="0"/>
                <a:cs typeface="Times New Roman" panose="02020603050405020304" pitchFamily="18" charset="0"/>
              </a:rPr>
              <a:t>Jesus shed blood is the basis for salvation	Mormon membership</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Jesus lived a sinless life		Joseph Smith- No salvation</a:t>
            </a:r>
          </a:p>
          <a:p>
            <a:r>
              <a:rPr lang="en-US" sz="1100" dirty="0">
                <a:latin typeface="Times New Roman" panose="02020603050405020304" pitchFamily="18" charset="0"/>
                <a:cs typeface="Times New Roman" panose="02020603050405020304" pitchFamily="18" charset="0"/>
              </a:rPr>
              <a:t>Jesus died for others		John the Baptist ordained him</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66 books written over 3,000 years	The Book of Mormon given</a:t>
            </a:r>
          </a:p>
          <a:p>
            <a:r>
              <a:rPr lang="en-US" sz="1100" dirty="0">
                <a:latin typeface="Times New Roman" panose="02020603050405020304" pitchFamily="18" charset="0"/>
                <a:cs typeface="Times New Roman" panose="02020603050405020304" pitchFamily="18" charset="0"/>
              </a:rPr>
              <a:t>NO error found in thousands of 		by the angel Moroni</a:t>
            </a:r>
          </a:p>
          <a:p>
            <a:r>
              <a:rPr lang="en-US" sz="1100" dirty="0">
                <a:latin typeface="Times New Roman" panose="02020603050405020304" pitchFamily="18" charset="0"/>
                <a:cs typeface="Times New Roman" panose="02020603050405020304" pitchFamily="18" charset="0"/>
              </a:rPr>
              <a:t>manuscripts</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Hell reserved for fallen angels and for   	3 Levels of heaven depending</a:t>
            </a:r>
          </a:p>
          <a:p>
            <a:r>
              <a:rPr lang="en-US" sz="1100" dirty="0">
                <a:latin typeface="Times New Roman" panose="02020603050405020304" pitchFamily="18" charset="0"/>
                <a:cs typeface="Times New Roman" panose="02020603050405020304" pitchFamily="18" charset="0"/>
              </a:rPr>
              <a:t>those who reject the gift of eternal life	on your works- apostates to </a:t>
            </a:r>
          </a:p>
          <a:p>
            <a:r>
              <a:rPr lang="en-US" sz="1100" dirty="0">
                <a:latin typeface="Times New Roman" panose="02020603050405020304" pitchFamily="18" charset="0"/>
                <a:cs typeface="Times New Roman" panose="02020603050405020304" pitchFamily="18" charset="0"/>
              </a:rPr>
              <a:t>			outer darkness</a:t>
            </a:r>
          </a:p>
          <a:p>
            <a:endParaRPr lang="en-US" sz="1100" dirty="0">
              <a:latin typeface="Times New Roman" panose="02020603050405020304" pitchFamily="18" charset="0"/>
              <a:cs typeface="Times New Roman" panose="02020603050405020304" pitchFamily="18" charset="0"/>
            </a:endParaRPr>
          </a:p>
        </p:txBody>
      </p:sp>
      <p:sp>
        <p:nvSpPr>
          <p:cNvPr id="4" name="Rectangle 3"/>
          <p:cNvSpPr/>
          <p:nvPr/>
        </p:nvSpPr>
        <p:spPr>
          <a:xfrm>
            <a:off x="2140607" y="5182114"/>
            <a:ext cx="9052560" cy="3477875"/>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God is a loving God		A universal spirit- everyone is</a:t>
            </a:r>
          </a:p>
          <a:p>
            <a:r>
              <a:rPr lang="en-US" sz="1100" dirty="0">
                <a:latin typeface="Times New Roman" panose="02020603050405020304" pitchFamily="18" charset="0"/>
                <a:cs typeface="Times New Roman" panose="02020603050405020304" pitchFamily="18" charset="0"/>
              </a:rPr>
              <a:t>God is a Tri-unity		a part of god- Brahman</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Jesus is the only Son of God    		Jesus is a guru (teacher)</a:t>
            </a:r>
          </a:p>
          <a:p>
            <a:r>
              <a:rPr lang="en-US" sz="1100" dirty="0">
                <a:latin typeface="Times New Roman" panose="02020603050405020304" pitchFamily="18" charset="0"/>
                <a:cs typeface="Times New Roman" panose="02020603050405020304" pitchFamily="18" charset="0"/>
              </a:rPr>
              <a:t>Jesus died on the cross for our sin           	Hindus worship idols				</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Man is a sinner			Cycles of reincarnation until</a:t>
            </a:r>
          </a:p>
          <a:p>
            <a:r>
              <a:rPr lang="en-US" sz="1100" dirty="0">
                <a:latin typeface="Times New Roman" panose="02020603050405020304" pitchFamily="18" charset="0"/>
                <a:cs typeface="Times New Roman" panose="02020603050405020304" pitchFamily="18" charset="0"/>
              </a:rPr>
              <a:t>Jesus shed blood is the basis for salvation	oneness with Brahman</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Jesus lived a sinless life		No founder</a:t>
            </a:r>
          </a:p>
          <a:p>
            <a:r>
              <a:rPr lang="en-US" sz="1100" dirty="0">
                <a:latin typeface="Times New Roman" panose="02020603050405020304" pitchFamily="18" charset="0"/>
                <a:cs typeface="Times New Roman" panose="02020603050405020304" pitchFamily="18" charset="0"/>
              </a:rPr>
              <a:t>Jesus died for others		No salvation	</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66 books written over 3,000 years	Many different writings</a:t>
            </a:r>
          </a:p>
          <a:p>
            <a:r>
              <a:rPr lang="en-US" sz="1100" dirty="0">
                <a:latin typeface="Times New Roman" panose="02020603050405020304" pitchFamily="18" charset="0"/>
                <a:cs typeface="Times New Roman" panose="02020603050405020304" pitchFamily="18" charset="0"/>
              </a:rPr>
              <a:t>NO error found in thousands of 		Vedas is most widely known</a:t>
            </a:r>
          </a:p>
          <a:p>
            <a:r>
              <a:rPr lang="en-US" sz="1100" dirty="0">
                <a:latin typeface="Times New Roman" panose="02020603050405020304" pitchFamily="18" charset="0"/>
                <a:cs typeface="Times New Roman" panose="02020603050405020304" pitchFamily="18" charset="0"/>
              </a:rPr>
              <a:t>manuscripts</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Hell reserved for fallen angels and for   	Reincarnation to a better</a:t>
            </a:r>
          </a:p>
          <a:p>
            <a:r>
              <a:rPr lang="en-US" sz="1100" dirty="0">
                <a:latin typeface="Times New Roman" panose="02020603050405020304" pitchFamily="18" charset="0"/>
                <a:cs typeface="Times New Roman" panose="02020603050405020304" pitchFamily="18" charset="0"/>
              </a:rPr>
              <a:t>those who reject the gift of eternal life	status (good karma) </a:t>
            </a:r>
          </a:p>
          <a:p>
            <a:r>
              <a:rPr lang="en-US" sz="1100" dirty="0">
                <a:latin typeface="Times New Roman" panose="02020603050405020304" pitchFamily="18" charset="0"/>
                <a:cs typeface="Times New Roman" panose="02020603050405020304" pitchFamily="18" charset="0"/>
              </a:rPr>
              <a:t>			Foundation on New Age</a:t>
            </a:r>
          </a:p>
          <a:p>
            <a:endParaRPr lang="en-US" sz="1100" dirty="0">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flipV="1">
            <a:off x="586740" y="4495800"/>
            <a:ext cx="5814060" cy="3048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028199" y="8479580"/>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66</a:t>
            </a:r>
          </a:p>
        </p:txBody>
      </p:sp>
    </p:spTree>
    <p:extLst>
      <p:ext uri="{BB962C8B-B14F-4D97-AF65-F5344CB8AC3E}">
        <p14:creationId xmlns:p14="http://schemas.microsoft.com/office/powerpoint/2010/main" val="1751750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0451" y="779150"/>
            <a:ext cx="1776448" cy="2970044"/>
          </a:xfrm>
          <a:prstGeom prst="rect">
            <a:avLst/>
          </a:prstGeom>
          <a:noFill/>
        </p:spPr>
        <p:txBody>
          <a:bodyPr wrap="none" rtlCol="0">
            <a:spAutoFit/>
          </a:bodyPr>
          <a:lstStyle/>
          <a:p>
            <a:r>
              <a:rPr lang="en-US" sz="1100" dirty="0">
                <a:solidFill>
                  <a:srgbClr val="990000"/>
                </a:solidFill>
              </a:rPr>
              <a:t>View of God</a:t>
            </a:r>
          </a:p>
          <a:p>
            <a:endParaRPr lang="en-US" sz="1100" dirty="0">
              <a:solidFill>
                <a:srgbClr val="990000"/>
              </a:solidFill>
            </a:endParaRPr>
          </a:p>
          <a:p>
            <a:endParaRPr lang="en-US" sz="1100" dirty="0">
              <a:solidFill>
                <a:srgbClr val="990000"/>
              </a:solidFill>
            </a:endParaRPr>
          </a:p>
          <a:p>
            <a:r>
              <a:rPr lang="en-US" sz="1100" dirty="0">
                <a:solidFill>
                  <a:srgbClr val="990000"/>
                </a:solidFill>
                <a:latin typeface="Times New Roman" panose="02020603050405020304" pitchFamily="18" charset="0"/>
                <a:cs typeface="Times New Roman" panose="02020603050405020304" pitchFamily="18" charset="0"/>
              </a:rPr>
              <a:t>View of Jesus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View of Salvation</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Founder</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Writings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After life</a:t>
            </a:r>
          </a:p>
        </p:txBody>
      </p:sp>
      <p:sp>
        <p:nvSpPr>
          <p:cNvPr id="2" name="Rectangle 1"/>
          <p:cNvSpPr/>
          <p:nvPr/>
        </p:nvSpPr>
        <p:spPr>
          <a:xfrm>
            <a:off x="2216697" y="320628"/>
            <a:ext cx="3661708" cy="369332"/>
          </a:xfrm>
          <a:prstGeom prst="rect">
            <a:avLst/>
          </a:prstGeom>
        </p:spPr>
        <p:txBody>
          <a:bodyPr wrap="none">
            <a:spAutoFit/>
          </a:bodyPr>
          <a:lstStyle/>
          <a:p>
            <a:r>
              <a:rPr lang="en-US" dirty="0">
                <a:solidFill>
                  <a:srgbClr val="990000"/>
                </a:solidFill>
              </a:rPr>
              <a:t>Christianity	               New Age</a:t>
            </a:r>
          </a:p>
        </p:txBody>
      </p:sp>
      <p:sp>
        <p:nvSpPr>
          <p:cNvPr id="11" name="TextBox 10"/>
          <p:cNvSpPr txBox="1"/>
          <p:nvPr/>
        </p:nvSpPr>
        <p:spPr>
          <a:xfrm>
            <a:off x="350451" y="4902346"/>
            <a:ext cx="1776448" cy="2970044"/>
          </a:xfrm>
          <a:prstGeom prst="rect">
            <a:avLst/>
          </a:prstGeom>
          <a:noFill/>
        </p:spPr>
        <p:txBody>
          <a:bodyPr wrap="none" rtlCol="0">
            <a:spAutoFit/>
          </a:bodyPr>
          <a:lstStyle/>
          <a:p>
            <a:r>
              <a:rPr lang="en-US" sz="1100" dirty="0">
                <a:solidFill>
                  <a:srgbClr val="990000"/>
                </a:solidFill>
                <a:latin typeface="Times New Roman" panose="02020603050405020304" pitchFamily="18" charset="0"/>
                <a:cs typeface="Times New Roman" panose="02020603050405020304" pitchFamily="18" charset="0"/>
              </a:rPr>
              <a:t>View of God</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View of Jesus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View of Salvation</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Founder</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the Writings</a:t>
            </a:r>
          </a:p>
          <a:p>
            <a:endParaRPr lang="en-US" sz="1100" dirty="0">
              <a:solidFill>
                <a:srgbClr val="990000"/>
              </a:solidFill>
              <a:latin typeface="Times New Roman" panose="02020603050405020304" pitchFamily="18" charset="0"/>
              <a:cs typeface="Times New Roman" panose="02020603050405020304" pitchFamily="18" charset="0"/>
            </a:endParaRPr>
          </a:p>
          <a:p>
            <a:endParaRPr lang="en-US" sz="1100" dirty="0">
              <a:solidFill>
                <a:srgbClr val="990000"/>
              </a:solidFill>
              <a:latin typeface="Times New Roman" panose="02020603050405020304" pitchFamily="18" charset="0"/>
              <a:cs typeface="Times New Roman" panose="02020603050405020304" pitchFamily="18" charset="0"/>
            </a:endParaRPr>
          </a:p>
          <a:p>
            <a:r>
              <a:rPr lang="en-US" sz="1100" dirty="0">
                <a:solidFill>
                  <a:srgbClr val="990000"/>
                </a:solidFill>
                <a:latin typeface="Times New Roman" panose="02020603050405020304" pitchFamily="18" charset="0"/>
                <a:cs typeface="Times New Roman" panose="02020603050405020304" pitchFamily="18" charset="0"/>
              </a:rPr>
              <a:t>Examination of After life</a:t>
            </a:r>
          </a:p>
        </p:txBody>
      </p:sp>
      <p:sp>
        <p:nvSpPr>
          <p:cNvPr id="12" name="Rectangle 11"/>
          <p:cNvSpPr/>
          <p:nvPr/>
        </p:nvSpPr>
        <p:spPr>
          <a:xfrm>
            <a:off x="2216697" y="4502534"/>
            <a:ext cx="3448701" cy="369332"/>
          </a:xfrm>
          <a:prstGeom prst="rect">
            <a:avLst/>
          </a:prstGeom>
        </p:spPr>
        <p:txBody>
          <a:bodyPr wrap="none">
            <a:spAutoFit/>
          </a:bodyPr>
          <a:lstStyle/>
          <a:p>
            <a:r>
              <a:rPr lang="en-US" dirty="0">
                <a:solidFill>
                  <a:srgbClr val="990000"/>
                </a:solidFill>
              </a:rPr>
              <a:t>Christianity                               Wicca</a:t>
            </a:r>
          </a:p>
        </p:txBody>
      </p:sp>
      <p:cxnSp>
        <p:nvCxnSpPr>
          <p:cNvPr id="14" name="Straight Connector 13"/>
          <p:cNvCxnSpPr/>
          <p:nvPr/>
        </p:nvCxnSpPr>
        <p:spPr>
          <a:xfrm flipV="1">
            <a:off x="586740" y="4290060"/>
            <a:ext cx="5814060" cy="3048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026307" y="759582"/>
            <a:ext cx="9250680" cy="3308598"/>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God is a loving God		Everything and everyone is</a:t>
            </a:r>
          </a:p>
          <a:p>
            <a:r>
              <a:rPr lang="en-US" sz="1100" dirty="0">
                <a:latin typeface="Times New Roman" panose="02020603050405020304" pitchFamily="18" charset="0"/>
                <a:cs typeface="Times New Roman" panose="02020603050405020304" pitchFamily="18" charset="0"/>
              </a:rPr>
              <a:t>God is a Tri-unity		god. God is a force not a person</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Jesus is the only Son of God    	                      He is not divine, but a guru. He is not</a:t>
            </a:r>
          </a:p>
          <a:p>
            <a:r>
              <a:rPr lang="en-US" sz="1100" dirty="0">
                <a:latin typeface="Times New Roman" panose="02020603050405020304" pitchFamily="18" charset="0"/>
                <a:cs typeface="Times New Roman" panose="02020603050405020304" pitchFamily="18" charset="0"/>
              </a:rPr>
              <a:t>Jesus died on the cross for our sin           	a savior, but a model. He did not</a:t>
            </a:r>
          </a:p>
          <a:p>
            <a:r>
              <a:rPr lang="en-US" sz="1100" dirty="0">
                <a:latin typeface="Times New Roman" panose="02020603050405020304" pitchFamily="18" charset="0"/>
                <a:cs typeface="Times New Roman" panose="02020603050405020304" pitchFamily="18" charset="0"/>
              </a:rPr>
              <a:t>			physically rise from the dead.</a:t>
            </a:r>
          </a:p>
          <a:p>
            <a:r>
              <a:rPr lang="en-US" sz="1100" dirty="0">
                <a:latin typeface="Times New Roman" panose="02020603050405020304" pitchFamily="18" charset="0"/>
                <a:cs typeface="Times New Roman" panose="02020603050405020304" pitchFamily="18" charset="0"/>
              </a:rPr>
              <a:t>Man is a sinner			Offset bad karma with good </a:t>
            </a:r>
          </a:p>
          <a:p>
            <a:r>
              <a:rPr lang="en-US" sz="1100" dirty="0">
                <a:latin typeface="Times New Roman" panose="02020603050405020304" pitchFamily="18" charset="0"/>
                <a:cs typeface="Times New Roman" panose="02020603050405020304" pitchFamily="18" charset="0"/>
              </a:rPr>
              <a:t>Jesus shed blood is the basis for salvation	Tap into spirit guides, meditation</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Jesus lived a sinless life		Based on Eastern mysticism, </a:t>
            </a:r>
          </a:p>
          <a:p>
            <a:r>
              <a:rPr lang="en-US" sz="1100" dirty="0">
                <a:latin typeface="Times New Roman" panose="02020603050405020304" pitchFamily="18" charset="0"/>
                <a:cs typeface="Times New Roman" panose="02020603050405020304" pitchFamily="18" charset="0"/>
              </a:rPr>
              <a:t>Jesus died for others		Hinduism and paganism. </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66 books written over 3,000 years	No holy book. References to </a:t>
            </a:r>
          </a:p>
          <a:p>
            <a:r>
              <a:rPr lang="en-US" sz="1100" dirty="0">
                <a:latin typeface="Times New Roman" panose="02020603050405020304" pitchFamily="18" charset="0"/>
                <a:cs typeface="Times New Roman" panose="02020603050405020304" pitchFamily="18" charset="0"/>
              </a:rPr>
              <a:t>NO error found in thousands of 		magic, astrology, native American</a:t>
            </a:r>
          </a:p>
          <a:p>
            <a:r>
              <a:rPr lang="en-US" sz="1100" dirty="0">
                <a:latin typeface="Times New Roman" panose="02020603050405020304" pitchFamily="18" charset="0"/>
                <a:cs typeface="Times New Roman" panose="02020603050405020304" pitchFamily="18" charset="0"/>
              </a:rPr>
              <a:t>Manuscripts			Taoist, Buddhist and Hindu</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Hell reserved for fallen angels and for   	No heaven or hell, but repeated</a:t>
            </a:r>
          </a:p>
          <a:p>
            <a:r>
              <a:rPr lang="en-US" sz="1100" dirty="0">
                <a:latin typeface="Times New Roman" panose="02020603050405020304" pitchFamily="18" charset="0"/>
                <a:cs typeface="Times New Roman" panose="02020603050405020304" pitchFamily="18" charset="0"/>
              </a:rPr>
              <a:t>those who reject the gift of eternal life	reincarnation until oneness</a:t>
            </a:r>
          </a:p>
          <a:p>
            <a:r>
              <a:rPr lang="en-US" sz="1100" dirty="0">
                <a:latin typeface="Times New Roman" panose="02020603050405020304" pitchFamily="18" charset="0"/>
                <a:cs typeface="Times New Roman" panose="02020603050405020304" pitchFamily="18" charset="0"/>
              </a:rPr>
              <a:t>				</a:t>
            </a:r>
          </a:p>
        </p:txBody>
      </p:sp>
      <p:sp>
        <p:nvSpPr>
          <p:cNvPr id="6" name="Rectangle 5"/>
          <p:cNvSpPr/>
          <p:nvPr/>
        </p:nvSpPr>
        <p:spPr>
          <a:xfrm>
            <a:off x="2026307" y="4902346"/>
            <a:ext cx="9486900" cy="3647152"/>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God is a loving God		Goddess</a:t>
            </a:r>
          </a:p>
          <a:p>
            <a:r>
              <a:rPr lang="en-US" sz="1100" dirty="0">
                <a:latin typeface="Times New Roman" panose="02020603050405020304" pitchFamily="18" charset="0"/>
                <a:cs typeface="Times New Roman" panose="02020603050405020304" pitchFamily="18" charset="0"/>
              </a:rPr>
              <a:t>God is a Tri-unity			</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Jesus is the only Son of God    		Jesus is mostly rejected</a:t>
            </a:r>
          </a:p>
          <a:p>
            <a:r>
              <a:rPr lang="en-US" sz="1100" dirty="0">
                <a:latin typeface="Times New Roman" panose="02020603050405020304" pitchFamily="18" charset="0"/>
                <a:cs typeface="Times New Roman" panose="02020603050405020304" pitchFamily="18" charset="0"/>
              </a:rPr>
              <a:t>Jesus died on the cross for our sin           	sometimes considered as a</a:t>
            </a:r>
          </a:p>
          <a:p>
            <a:r>
              <a:rPr lang="en-US" sz="1100" dirty="0">
                <a:latin typeface="Times New Roman" panose="02020603050405020304" pitchFamily="18" charset="0"/>
                <a:cs typeface="Times New Roman" panose="02020603050405020304" pitchFamily="18" charset="0"/>
              </a:rPr>
              <a:t>			teacher who taught love</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Man is a sinner			No need for salvation</a:t>
            </a:r>
          </a:p>
          <a:p>
            <a:r>
              <a:rPr lang="en-US" sz="1100" dirty="0">
                <a:latin typeface="Times New Roman" panose="02020603050405020304" pitchFamily="18" charset="0"/>
                <a:cs typeface="Times New Roman" panose="02020603050405020304" pitchFamily="18" charset="0"/>
              </a:rPr>
              <a:t>Jesus shed blood is the basis for salvation	preserve the earth -goddess</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Jesus lived a sinless life		No one person-practice spell</a:t>
            </a:r>
          </a:p>
          <a:p>
            <a:r>
              <a:rPr lang="en-US" sz="1100" dirty="0">
                <a:latin typeface="Times New Roman" panose="02020603050405020304" pitchFamily="18" charset="0"/>
                <a:cs typeface="Times New Roman" panose="02020603050405020304" pitchFamily="18" charset="0"/>
              </a:rPr>
              <a:t>Jesus died for others		casting and divination</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66 books written over 3,000 years	The book of shadows, </a:t>
            </a:r>
          </a:p>
          <a:p>
            <a:r>
              <a:rPr lang="en-US" sz="1100" dirty="0">
                <a:latin typeface="Times New Roman" panose="02020603050405020304" pitchFamily="18" charset="0"/>
                <a:cs typeface="Times New Roman" panose="02020603050405020304" pitchFamily="18" charset="0"/>
              </a:rPr>
              <a:t>NO error found in thousands of 		a witches bible</a:t>
            </a:r>
          </a:p>
          <a:p>
            <a:r>
              <a:rPr lang="en-US" sz="1100" dirty="0">
                <a:latin typeface="Times New Roman" panose="02020603050405020304" pitchFamily="18" charset="0"/>
                <a:cs typeface="Times New Roman" panose="02020603050405020304" pitchFamily="18" charset="0"/>
              </a:rPr>
              <a:t>manuscripts</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Hell reserved for fallen angels and for   	The body replenishes the</a:t>
            </a:r>
          </a:p>
          <a:p>
            <a:r>
              <a:rPr lang="en-US" sz="1100" dirty="0">
                <a:latin typeface="Times New Roman" panose="02020603050405020304" pitchFamily="18" charset="0"/>
                <a:cs typeface="Times New Roman" panose="02020603050405020304" pitchFamily="18" charset="0"/>
              </a:rPr>
              <a:t>those who reject the gift of eternal life	earth which is the wish of the</a:t>
            </a:r>
          </a:p>
          <a:p>
            <a:r>
              <a:rPr lang="en-US" sz="1100" dirty="0">
                <a:latin typeface="Times New Roman" panose="02020603050405020304" pitchFamily="18" charset="0"/>
                <a:cs typeface="Times New Roman" panose="02020603050405020304" pitchFamily="18" charset="0"/>
              </a:rPr>
              <a:t>			Goddess</a:t>
            </a:r>
          </a:p>
          <a:p>
            <a:endParaRPr lang="en-US" sz="1100" dirty="0">
              <a:latin typeface="Times New Roman" panose="02020603050405020304" pitchFamily="18" charset="0"/>
              <a:cs typeface="Times New Roman" panose="02020603050405020304" pitchFamily="18" charset="0"/>
            </a:endParaRPr>
          </a:p>
        </p:txBody>
      </p:sp>
      <p:sp>
        <p:nvSpPr>
          <p:cNvPr id="3" name="Rectangle 2"/>
          <p:cNvSpPr/>
          <p:nvPr/>
        </p:nvSpPr>
        <p:spPr>
          <a:xfrm>
            <a:off x="6006118" y="841831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67</a:t>
            </a:r>
          </a:p>
        </p:txBody>
      </p:sp>
    </p:spTree>
    <p:extLst>
      <p:ext uri="{BB962C8B-B14F-4D97-AF65-F5344CB8AC3E}">
        <p14:creationId xmlns:p14="http://schemas.microsoft.com/office/powerpoint/2010/main" val="24474441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557" y="690738"/>
            <a:ext cx="5416203" cy="315471"/>
          </a:xfrm>
          <a:prstGeom prst="rect">
            <a:avLst/>
          </a:prstGeom>
          <a:solidFill>
            <a:schemeClr val="accent1"/>
          </a:solidFill>
        </p:spPr>
        <p:txBody>
          <a:bodyPr wrap="square" lIns="68580" tIns="34290" rIns="68580" bIns="34290">
            <a:spAutoFit/>
          </a:bodyPr>
          <a:lstStyle/>
          <a:p>
            <a:pPr algn="ctr"/>
            <a:r>
              <a:rPr lang="en-US" sz="16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False Religions    Church Error     Occult      Pseudo Science</a:t>
            </a:r>
          </a:p>
        </p:txBody>
      </p:sp>
      <p:sp>
        <p:nvSpPr>
          <p:cNvPr id="3" name="TextBox 2"/>
          <p:cNvSpPr txBox="1"/>
          <p:nvPr/>
        </p:nvSpPr>
        <p:spPr>
          <a:xfrm>
            <a:off x="861125" y="1419494"/>
            <a:ext cx="6040756" cy="300082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Islam			         Witchcraft      Dialectical Materialism-Evolution</a:t>
            </a:r>
          </a:p>
          <a:p>
            <a:r>
              <a:rPr lang="en-US" sz="1050" dirty="0">
                <a:latin typeface="Times New Roman" panose="02020603050405020304" pitchFamily="18" charset="0"/>
                <a:cs typeface="Times New Roman" panose="02020603050405020304" pitchFamily="18" charset="0"/>
              </a:rPr>
              <a:t>Hinduism		        	         Astrology	      Scientology</a:t>
            </a:r>
          </a:p>
          <a:p>
            <a:r>
              <a:rPr lang="en-US" sz="1050" dirty="0">
                <a:latin typeface="Times New Roman" panose="02020603050405020304" pitchFamily="18" charset="0"/>
                <a:cs typeface="Times New Roman" panose="02020603050405020304" pitchFamily="18" charset="0"/>
              </a:rPr>
              <a:t>Buddhism		         	         Mediums</a:t>
            </a:r>
          </a:p>
          <a:p>
            <a:r>
              <a:rPr lang="en-US" sz="1050" dirty="0">
                <a:latin typeface="Times New Roman" panose="02020603050405020304" pitchFamily="18" charset="0"/>
                <a:cs typeface="Times New Roman" panose="02020603050405020304" pitchFamily="18" charset="0"/>
              </a:rPr>
              <a:t>Secular Humanism	        	         Séances</a:t>
            </a:r>
          </a:p>
          <a:p>
            <a:r>
              <a:rPr lang="en-US" sz="1050" dirty="0">
                <a:latin typeface="Times New Roman" panose="02020603050405020304" pitchFamily="18" charset="0"/>
                <a:cs typeface="Times New Roman" panose="02020603050405020304" pitchFamily="18" charset="0"/>
              </a:rPr>
              <a:t>Marxism			         Channeling</a:t>
            </a:r>
          </a:p>
          <a:p>
            <a:r>
              <a:rPr lang="en-US" sz="1050" dirty="0">
                <a:latin typeface="Times New Roman" panose="02020603050405020304" pitchFamily="18" charset="0"/>
                <a:cs typeface="Times New Roman" panose="02020603050405020304" pitchFamily="18" charset="0"/>
              </a:rPr>
              <a:t>Confucianism		        	         Satanism</a:t>
            </a:r>
          </a:p>
          <a:p>
            <a:r>
              <a:rPr lang="en-US" sz="1050" dirty="0">
                <a:latin typeface="Times New Roman" panose="02020603050405020304" pitchFamily="18" charset="0"/>
                <a:cs typeface="Times New Roman" panose="02020603050405020304" pitchFamily="18" charset="0"/>
              </a:rPr>
              <a:t>New Age			         Voodoo</a:t>
            </a:r>
          </a:p>
          <a:p>
            <a:r>
              <a:rPr lang="en-US" sz="1050" dirty="0">
                <a:latin typeface="Times New Roman" panose="02020603050405020304" pitchFamily="18" charset="0"/>
                <a:cs typeface="Times New Roman" panose="02020603050405020304" pitchFamily="18" charset="0"/>
              </a:rPr>
              <a:t>Mormonism			         Wicca</a:t>
            </a:r>
          </a:p>
          <a:p>
            <a:r>
              <a:rPr lang="en-US" sz="1050" dirty="0">
                <a:latin typeface="Times New Roman" panose="02020603050405020304" pitchFamily="18" charset="0"/>
                <a:cs typeface="Times New Roman" panose="02020603050405020304" pitchFamily="18" charset="0"/>
              </a:rPr>
              <a:t>Jehovah Witness</a:t>
            </a:r>
          </a:p>
          <a:p>
            <a:r>
              <a:rPr lang="en-US" sz="1050" dirty="0">
                <a:latin typeface="Times New Roman" panose="02020603050405020304" pitchFamily="18" charset="0"/>
                <a:cs typeface="Times New Roman" panose="02020603050405020304" pitchFamily="18" charset="0"/>
              </a:rPr>
              <a:t>Christian Science</a:t>
            </a:r>
          </a:p>
          <a:p>
            <a:r>
              <a:rPr lang="en-US" sz="1050" dirty="0">
                <a:latin typeface="Times New Roman" panose="02020603050405020304" pitchFamily="18" charset="0"/>
                <a:cs typeface="Times New Roman" panose="02020603050405020304" pitchFamily="18" charset="0"/>
              </a:rPr>
              <a:t>Universalism”</a:t>
            </a:r>
          </a:p>
          <a:p>
            <a:r>
              <a:rPr lang="en-US" sz="1050" dirty="0">
                <a:latin typeface="Times New Roman" panose="02020603050405020304" pitchFamily="18" charset="0"/>
                <a:cs typeface="Times New Roman" panose="02020603050405020304" pitchFamily="18" charset="0"/>
              </a:rPr>
              <a:t>Zoroastrianism</a:t>
            </a:r>
          </a:p>
          <a:p>
            <a:r>
              <a:rPr lang="en-US" sz="1050" dirty="0">
                <a:latin typeface="Times New Roman" panose="02020603050405020304" pitchFamily="18" charset="0"/>
                <a:cs typeface="Times New Roman" panose="02020603050405020304" pitchFamily="18" charset="0"/>
              </a:rPr>
              <a:t>Shinto</a:t>
            </a:r>
          </a:p>
          <a:p>
            <a:r>
              <a:rPr lang="en-US" sz="1050" dirty="0">
                <a:latin typeface="Times New Roman" panose="02020603050405020304" pitchFamily="18" charset="0"/>
                <a:cs typeface="Times New Roman" panose="02020603050405020304" pitchFamily="18" charset="0"/>
              </a:rPr>
              <a:t>Taoism</a:t>
            </a:r>
          </a:p>
          <a:p>
            <a:r>
              <a:rPr lang="en-US" sz="1050" dirty="0">
                <a:latin typeface="Times New Roman" panose="02020603050405020304" pitchFamily="18" charset="0"/>
                <a:cs typeface="Times New Roman" panose="02020603050405020304" pitchFamily="18" charset="0"/>
              </a:rPr>
              <a:t>Sikhism</a:t>
            </a:r>
          </a:p>
          <a:p>
            <a:r>
              <a:rPr lang="en-US" sz="1050" dirty="0">
                <a:latin typeface="Times New Roman" panose="02020603050405020304" pitchFamily="18" charset="0"/>
                <a:cs typeface="Times New Roman" panose="02020603050405020304" pitchFamily="18" charset="0"/>
              </a:rPr>
              <a:t>Transcendental Meditation</a:t>
            </a:r>
          </a:p>
          <a:p>
            <a:r>
              <a:rPr lang="en-US" sz="1050" dirty="0">
                <a:latin typeface="Times New Roman" panose="02020603050405020304" pitchFamily="18" charset="0"/>
                <a:cs typeface="Times New Roman" panose="02020603050405020304" pitchFamily="18" charset="0"/>
              </a:rPr>
              <a:t>Hare Krishna</a:t>
            </a:r>
          </a:p>
          <a:p>
            <a:r>
              <a:rPr lang="en-US" sz="1050" dirty="0">
                <a:latin typeface="Times New Roman" panose="02020603050405020304" pitchFamily="18" charset="0"/>
                <a:cs typeface="Times New Roman" panose="02020603050405020304" pitchFamily="18" charset="0"/>
              </a:rPr>
              <a:t>Kabbalah</a:t>
            </a:r>
          </a:p>
        </p:txBody>
      </p:sp>
      <p:sp>
        <p:nvSpPr>
          <p:cNvPr id="7" name="Rectangle 6"/>
          <p:cNvSpPr/>
          <p:nvPr/>
        </p:nvSpPr>
        <p:spPr>
          <a:xfrm>
            <a:off x="2235461" y="1472576"/>
            <a:ext cx="1431802" cy="1223412"/>
          </a:xfrm>
          <a:prstGeom prst="rect">
            <a:avLst/>
          </a:prstGeom>
        </p:spPr>
        <p:txBody>
          <a:bodyPr wrap="none">
            <a:spAutoFit/>
          </a:bodyPr>
          <a:lstStyle/>
          <a:p>
            <a:r>
              <a:rPr lang="en-US" sz="1050" dirty="0">
                <a:latin typeface="Times New Roman" panose="02020603050405020304" pitchFamily="18" charset="0"/>
                <a:cs typeface="Times New Roman" panose="02020603050405020304" pitchFamily="18" charset="0"/>
              </a:rPr>
              <a:t>Seventh Day Adventist</a:t>
            </a:r>
          </a:p>
          <a:p>
            <a:r>
              <a:rPr lang="en-US" sz="1050" dirty="0">
                <a:latin typeface="Times New Roman" panose="02020603050405020304" pitchFamily="18" charset="0"/>
                <a:cs typeface="Times New Roman" panose="02020603050405020304" pitchFamily="18" charset="0"/>
              </a:rPr>
              <a:t>Catholic</a:t>
            </a:r>
          </a:p>
          <a:p>
            <a:r>
              <a:rPr lang="en-US" sz="1050" dirty="0">
                <a:latin typeface="Times New Roman" panose="02020603050405020304" pitchFamily="18" charset="0"/>
                <a:cs typeface="Times New Roman" panose="02020603050405020304" pitchFamily="18" charset="0"/>
              </a:rPr>
              <a:t>Main Line Apostasy</a:t>
            </a:r>
          </a:p>
          <a:p>
            <a:r>
              <a:rPr lang="en-US" sz="1050" dirty="0">
                <a:latin typeface="Times New Roman" panose="02020603050405020304" pitchFamily="18" charset="0"/>
                <a:cs typeface="Times New Roman" panose="02020603050405020304" pitchFamily="18" charset="0"/>
              </a:rPr>
              <a:t>Liberation Theology</a:t>
            </a:r>
          </a:p>
          <a:p>
            <a:r>
              <a:rPr lang="en-US" sz="1050" dirty="0">
                <a:latin typeface="Times New Roman" panose="02020603050405020304" pitchFamily="18" charset="0"/>
                <a:cs typeface="Times New Roman" panose="02020603050405020304" pitchFamily="18" charset="0"/>
              </a:rPr>
              <a:t>Political Correctness</a:t>
            </a:r>
          </a:p>
          <a:p>
            <a:endParaRPr lang="en-US" sz="1050" dirty="0">
              <a:latin typeface="ISLAIArial Narrow"/>
            </a:endParaRPr>
          </a:p>
          <a:p>
            <a:endParaRPr lang="en-US" sz="1050" dirty="0">
              <a:latin typeface="ISLAIArial Narrow"/>
            </a:endParaRPr>
          </a:p>
        </p:txBody>
      </p:sp>
      <p:sp>
        <p:nvSpPr>
          <p:cNvPr id="6" name="TextBox 5"/>
          <p:cNvSpPr txBox="1"/>
          <p:nvPr/>
        </p:nvSpPr>
        <p:spPr>
          <a:xfrm>
            <a:off x="679009" y="4800795"/>
            <a:ext cx="5796780" cy="3416320"/>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There are millions of people that are deceived and trapped in false religions.  A good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shepherd will attempt to learn as much as possible about the false religions in their region.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Pastors must protect the flock from dangerous false doctrines!  Pastors are the protectors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the flock!  Be on guard for false teaching!  Train your congregation in the Word so they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can stand firm in their faith!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T</a:t>
            </a:r>
            <a:r>
              <a:rPr lang="en-US" sz="1200" b="1" dirty="0">
                <a:latin typeface="Times New Roman" panose="02020603050405020304" pitchFamily="18" charset="0"/>
                <a:cs typeface="Times New Roman" panose="02020603050405020304" pitchFamily="18" charset="0"/>
              </a:rPr>
              <a:t>he largest false religion in the world is Islam</a:t>
            </a:r>
            <a:r>
              <a:rPr lang="en-US" sz="1200" dirty="0">
                <a:latin typeface="Times New Roman" panose="02020603050405020304" pitchFamily="18" charset="0"/>
                <a:cs typeface="Times New Roman" panose="02020603050405020304" pitchFamily="18" charset="0"/>
              </a:rPr>
              <a:t>.  This is also </a:t>
            </a:r>
            <a:r>
              <a:rPr lang="en-US" sz="1200" b="1" dirty="0">
                <a:latin typeface="Times New Roman" panose="02020603050405020304" pitchFamily="18" charset="0"/>
                <a:cs typeface="Times New Roman" panose="02020603050405020304" pitchFamily="18" charset="0"/>
              </a:rPr>
              <a:t>the most violent </a:t>
            </a:r>
            <a:r>
              <a:rPr lang="en-US" sz="1200" dirty="0">
                <a:latin typeface="Times New Roman" panose="02020603050405020304" pitchFamily="18" charset="0"/>
                <a:cs typeface="Times New Roman" panose="02020603050405020304" pitchFamily="18" charset="0"/>
              </a:rPr>
              <a:t>religion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the world.  Pastors need to understand the difference between Islam and Christianity!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comparison of Jesus and Muhammad will provide a clear understanding of the two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religions.  This comparison is entitled, Profile of the Prophets. </a:t>
            </a:r>
          </a:p>
        </p:txBody>
      </p:sp>
      <p:sp>
        <p:nvSpPr>
          <p:cNvPr id="4" name="Rectangle 3"/>
          <p:cNvSpPr/>
          <p:nvPr/>
        </p:nvSpPr>
        <p:spPr>
          <a:xfrm>
            <a:off x="5961322" y="8389506"/>
            <a:ext cx="38343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68</a:t>
            </a:r>
          </a:p>
        </p:txBody>
      </p:sp>
      <p:pic>
        <p:nvPicPr>
          <p:cNvPr id="2050" name="Picture 2" descr="http://www.clipartpal.com/_thumbs/pd/holiday/halloween/dancing_devil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303" y="2084282"/>
            <a:ext cx="1035703" cy="12715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986328" y="3026847"/>
            <a:ext cx="2734826" cy="1446550"/>
          </a:xfrm>
          <a:prstGeom prst="rect">
            <a:avLst/>
          </a:prstGeom>
          <a:solidFill>
            <a:schemeClr val="accent1">
              <a:lumMod val="20000"/>
              <a:lumOff val="80000"/>
            </a:schemeClr>
          </a:solidFill>
          <a:ln>
            <a:solidFill>
              <a:schemeClr val="tx1"/>
            </a:solidFill>
          </a:ln>
        </p:spPr>
        <p:txBody>
          <a:bodyPr wrap="square">
            <a:spAutoFit/>
          </a:bodyPr>
          <a:lstStyle/>
          <a:p>
            <a:r>
              <a:rPr lang="en-US" sz="1600" dirty="0">
                <a:solidFill>
                  <a:srgbClr val="000000"/>
                </a:solidFill>
                <a:latin typeface="Times New Roman" panose="02020603050405020304" pitchFamily="18" charset="0"/>
                <a:cs typeface="Times New Roman" panose="02020603050405020304" pitchFamily="18" charset="0"/>
              </a:rPr>
              <a:t>“The Spirit clearly says that in later times some will abandon the faith and </a:t>
            </a:r>
            <a:r>
              <a:rPr lang="en-US" sz="1600" b="1" dirty="0">
                <a:solidFill>
                  <a:srgbClr val="FF0000"/>
                </a:solidFill>
                <a:latin typeface="Times New Roman" panose="02020603050405020304" pitchFamily="18" charset="0"/>
                <a:cs typeface="Times New Roman" panose="02020603050405020304" pitchFamily="18" charset="0"/>
              </a:rPr>
              <a:t>follow deceiving spirits and things taught by demons</a:t>
            </a:r>
            <a:r>
              <a:rPr lang="en-US"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rPr>
              <a:t> </a:t>
            </a:r>
            <a:r>
              <a:rPr lang="en-US" sz="1100" dirty="0">
                <a:solidFill>
                  <a:srgbClr val="000000"/>
                </a:solidFill>
                <a:latin typeface="Times New Roman" panose="02020603050405020304" pitchFamily="18" charset="0"/>
                <a:cs typeface="Times New Roman" panose="02020603050405020304" pitchFamily="18" charset="0"/>
              </a:rPr>
              <a:t>1 Timothy 4:1 </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3512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347" y="3403600"/>
            <a:ext cx="5786642" cy="4708981"/>
          </a:xfrm>
          <a:prstGeom prst="rect">
            <a:avLst/>
          </a:prstGeom>
        </p:spPr>
        <p:txBody>
          <a:bodyPr wrap="square">
            <a:spAutoFit/>
          </a:bodyPr>
          <a:lstStyle/>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world is witnessing an epic battle between two great world religions.  Islam</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 colliding with Christianity around the world.  Many people do not understand why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Islam is in conflict with Christianity.  Most people think the two religions should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peacefully coexist.  The cultural mindset is this, shouldn’t people be friendly if they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serve the same God?  They wonder why we are witnessing so much bloodshed and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destruction surrounding religions of peace?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religion of Islam is founded on the writings of their sacred prophet, Muhammad.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Quran is their ancient holy book.  The religion of Christianity is founded on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writings of Jesus of Nazareth in the New Testament of the Bible.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brief comparison will examine these two prophets in light of their own sacred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texts.  We will compare these two prophets using the Quran for Muhammad and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Bible for Jesus.  This is the fairest and intellectually honest way to profile each prophet!</a:t>
            </a:r>
          </a:p>
        </p:txBody>
      </p:sp>
      <p:sp>
        <p:nvSpPr>
          <p:cNvPr id="7" name="Rectangle 6"/>
          <p:cNvSpPr/>
          <p:nvPr/>
        </p:nvSpPr>
        <p:spPr>
          <a:xfrm>
            <a:off x="5961322" y="8389506"/>
            <a:ext cx="38343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69</a:t>
            </a:r>
            <a:endParaRPr lang="en-US" sz="11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26500" y="233643"/>
            <a:ext cx="3833101" cy="646331"/>
          </a:xfrm>
          <a:prstGeom prst="rect">
            <a:avLst/>
          </a:prstGeom>
          <a:noFill/>
        </p:spPr>
        <p:txBody>
          <a:bodyPr wrap="none" rtlCol="0">
            <a:spAutoFit/>
          </a:bodyPr>
          <a:lstStyle/>
          <a:p>
            <a:r>
              <a:rPr lang="en-US" sz="3600" u="sng" dirty="0">
                <a:solidFill>
                  <a:schemeClr val="accent1">
                    <a:lumMod val="75000"/>
                  </a:schemeClr>
                </a:solidFill>
                <a:latin typeface="Rage Italic" panose="03070502040507070304" pitchFamily="66" charset="0"/>
                <a:cs typeface="Times New Roman" panose="02020603050405020304" pitchFamily="18" charset="0"/>
              </a:rPr>
              <a:t>Profile of the Prophets</a:t>
            </a:r>
          </a:p>
        </p:txBody>
      </p:sp>
      <p:pic>
        <p:nvPicPr>
          <p:cNvPr id="2052" name="Picture 4" descr="http://fc07.deviantart.net/fs71/i/2011/078/3/e/jesus_by_donchild-d3c01i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598"/>
          <a:stretch/>
        </p:blipFill>
        <p:spPr bwMode="auto">
          <a:xfrm>
            <a:off x="1408642" y="1156344"/>
            <a:ext cx="1927226" cy="21710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org.uib.no/popularikonografi/bilder/13b.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695449" y="1156344"/>
            <a:ext cx="1630083" cy="216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8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1497" y="466121"/>
            <a:ext cx="5786642" cy="8402300"/>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	 Profile of the Prophets- </a:t>
            </a:r>
            <a:r>
              <a:rPr lang="en-US" sz="1600" b="1" u="sng" dirty="0">
                <a:latin typeface="Times New Roman" panose="02020603050405020304" pitchFamily="18" charset="0"/>
                <a:cs typeface="Times New Roman" panose="02020603050405020304" pitchFamily="18" charset="0"/>
              </a:rPr>
              <a:t>Their Nature</a:t>
            </a:r>
          </a:p>
          <a:p>
            <a:endParaRPr lang="en-US" sz="1200" b="1"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The Bible claims that Jesus is the Son</a:t>
            </a:r>
            <a:r>
              <a:rPr lang="en-US" sz="1200" dirty="0">
                <a:latin typeface="Times New Roman" panose="02020603050405020304" pitchFamily="18" charset="0"/>
                <a:cs typeface="Times New Roman" panose="02020603050405020304" pitchFamily="18" charset="0"/>
              </a:rPr>
              <a:t>	</a:t>
            </a:r>
            <a:r>
              <a:rPr lang="en-US" sz="1200" dirty="0">
                <a:solidFill>
                  <a:schemeClr val="accent5">
                    <a:lumMod val="75000"/>
                  </a:schemeClr>
                </a:solidFill>
                <a:latin typeface="Times New Roman" panose="02020603050405020304" pitchFamily="18" charset="0"/>
                <a:cs typeface="Times New Roman" panose="02020603050405020304" pitchFamily="18" charset="0"/>
              </a:rPr>
              <a:t>The Quran teaches that Muhammad was</a:t>
            </a:r>
          </a:p>
          <a:p>
            <a:r>
              <a:rPr lang="en-US" sz="1200" dirty="0">
                <a:solidFill>
                  <a:srgbClr val="C00000"/>
                </a:solidFill>
                <a:latin typeface="Times New Roman" panose="02020603050405020304" pitchFamily="18" charset="0"/>
                <a:cs typeface="Times New Roman" panose="02020603050405020304" pitchFamily="18" charset="0"/>
              </a:rPr>
              <a:t>of God with divine attributes. </a:t>
            </a:r>
            <a:r>
              <a:rPr lang="en-US" sz="1200" dirty="0">
                <a:latin typeface="Times New Roman" panose="02020603050405020304" pitchFamily="18" charset="0"/>
                <a:cs typeface="Times New Roman" panose="02020603050405020304" pitchFamily="18" charset="0"/>
              </a:rPr>
              <a:t>	</a:t>
            </a:r>
            <a:r>
              <a:rPr lang="en-US" sz="1200" dirty="0">
                <a:solidFill>
                  <a:schemeClr val="accent5">
                    <a:lumMod val="75000"/>
                  </a:schemeClr>
                </a:solidFill>
                <a:latin typeface="Times New Roman" panose="02020603050405020304" pitchFamily="18" charset="0"/>
                <a:cs typeface="Times New Roman" panose="02020603050405020304" pitchFamily="18" charset="0"/>
              </a:rPr>
              <a:t>only a human with no divine attributes.</a:t>
            </a:r>
          </a:p>
          <a:p>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Colossians 2:9	</a:t>
            </a:r>
            <a:r>
              <a:rPr lang="en-US" sz="1200" dirty="0">
                <a:solidFill>
                  <a:schemeClr val="accent5">
                    <a:lumMod val="75000"/>
                  </a:schemeClr>
                </a:solidFill>
                <a:latin typeface="Times New Roman" panose="02020603050405020304" pitchFamily="18" charset="0"/>
                <a:cs typeface="Times New Roman" panose="02020603050405020304" pitchFamily="18" charset="0"/>
              </a:rPr>
              <a:t>		Hirsham pp.68</a:t>
            </a:r>
          </a:p>
          <a:p>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“For in Christ all the fullness of</a:t>
            </a:r>
            <a:r>
              <a:rPr lang="en-US" sz="1200" dirty="0">
                <a:solidFill>
                  <a:schemeClr val="accent5">
                    <a:lumMod val="75000"/>
                  </a:schemeClr>
                </a:solidFill>
                <a:latin typeface="Times New Roman" panose="02020603050405020304" pitchFamily="18" charset="0"/>
                <a:cs typeface="Times New Roman" panose="02020603050405020304" pitchFamily="18" charset="0"/>
              </a:rPr>
              <a:t>	“Muhammad was born of a normal woman.”</a:t>
            </a:r>
          </a:p>
          <a:p>
            <a:r>
              <a:rPr lang="en-US" sz="1200" dirty="0">
                <a:solidFill>
                  <a:srgbClr val="C00000"/>
                </a:solidFill>
                <a:latin typeface="Times New Roman" panose="02020603050405020304" pitchFamily="18" charset="0"/>
                <a:cs typeface="Times New Roman" panose="02020603050405020304" pitchFamily="18" charset="0"/>
              </a:rPr>
              <a:t>the Deity lives in bodily form.”</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According to the Bible, Jesus was born more than a man.  Jesus was the incarnation!  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 “God with us”.  Jesus claimed to be the Son of God.  In John 8:56-58 he tells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religious leaders that he preexisted Moses!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When the religious leaders heard this claim, they took up stones to kill him.  They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fully understood that Jesus claimed to be God.  In contrast to Jesus, the Quran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teaches that Muhammad was simply human with no divine attributes.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pic>
        <p:nvPicPr>
          <p:cNvPr id="1027" name="Picture 3" descr="61bOaETKsz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9354" y="1449658"/>
            <a:ext cx="1091185" cy="146957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http://4.bp.blogspot.com/-hpMRI-bvVfY/T2KP5izmj9I/AAAAAAAAAE0/dY_SdbfNPIE/s1242/Beautiful%2BBib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14" t="2400" r="26974" b="5645"/>
          <a:stretch/>
        </p:blipFill>
        <p:spPr bwMode="auto">
          <a:xfrm>
            <a:off x="1419480" y="1449658"/>
            <a:ext cx="1102179" cy="14695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2123" y="6431934"/>
            <a:ext cx="5502575" cy="646331"/>
          </a:xfrm>
          <a:prstGeom prst="rect">
            <a:avLst/>
          </a:prstGeom>
          <a:solidFill>
            <a:schemeClr val="accent4">
              <a:lumMod val="20000"/>
              <a:lumOff val="80000"/>
            </a:schemeClr>
          </a:solidFill>
        </p:spPr>
        <p:txBody>
          <a:bodyPr wrap="square">
            <a:spAutoFit/>
          </a:bodyPr>
          <a:lstStyle/>
          <a:p>
            <a:r>
              <a:rPr lang="en-US" sz="1200" dirty="0">
                <a:latin typeface="Times New Roman" panose="02020603050405020304" pitchFamily="18" charset="0"/>
                <a:cs typeface="Times New Roman" panose="02020603050405020304" pitchFamily="18" charset="0"/>
              </a:rPr>
              <a:t>Your father Abraham rejoiced at the thought of seeing my day; he saw it and was glad.” </a:t>
            </a:r>
            <a:r>
              <a:rPr lang="en-US" sz="1200" baseline="300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“You are not yet fifty years old,” they said to him, “and you have seen Abraham!” </a:t>
            </a:r>
            <a:r>
              <a:rPr lang="en-US" sz="1200" baseline="300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“Very truly I tell you,” Jesus answered, “before Abraham was born, I am!”</a:t>
            </a:r>
          </a:p>
        </p:txBody>
      </p:sp>
      <p:sp>
        <p:nvSpPr>
          <p:cNvPr id="2" name="Rectangle 1"/>
          <p:cNvSpPr/>
          <p:nvPr/>
        </p:nvSpPr>
        <p:spPr>
          <a:xfrm>
            <a:off x="6012161" y="841069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70</a:t>
            </a:r>
          </a:p>
        </p:txBody>
      </p:sp>
      <p:pic>
        <p:nvPicPr>
          <p:cNvPr id="7" name="Picture 4" descr="http://fc07.deviantart.net/fs71/i/2011/078/3/e/jesus_by_donchild-d3c01i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598"/>
          <a:stretch/>
        </p:blipFill>
        <p:spPr bwMode="auto">
          <a:xfrm>
            <a:off x="1286933" y="1449657"/>
            <a:ext cx="1282461" cy="14695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org.uib.no/popularikonografi/bilder/13b.jpg"/>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129354" y="1449656"/>
            <a:ext cx="1106934" cy="146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0077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0327" y="481361"/>
            <a:ext cx="5786642" cy="9818072"/>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	 Profile of the Prophets- </a:t>
            </a:r>
            <a:r>
              <a:rPr lang="en-US" sz="1600" b="1" u="sng" dirty="0">
                <a:latin typeface="Times New Roman" panose="02020603050405020304" pitchFamily="18" charset="0"/>
                <a:cs typeface="Times New Roman" panose="02020603050405020304" pitchFamily="18" charset="0"/>
              </a:rPr>
              <a:t>Their Ministries</a:t>
            </a: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The Bible claims that Jesus performed</a:t>
            </a:r>
            <a:r>
              <a:rPr lang="en-US" sz="1200" dirty="0">
                <a:latin typeface="Times New Roman" panose="02020603050405020304" pitchFamily="18" charset="0"/>
                <a:cs typeface="Times New Roman" panose="02020603050405020304" pitchFamily="18" charset="0"/>
              </a:rPr>
              <a:t>	</a:t>
            </a:r>
            <a:r>
              <a:rPr lang="en-US" sz="1200" dirty="0">
                <a:solidFill>
                  <a:schemeClr val="accent5">
                    <a:lumMod val="75000"/>
                  </a:schemeClr>
                </a:solidFill>
                <a:latin typeface="Times New Roman" panose="02020603050405020304" pitchFamily="18" charset="0"/>
                <a:cs typeface="Times New Roman" panose="02020603050405020304" pitchFamily="18" charset="0"/>
              </a:rPr>
              <a:t>The Quran teaches that Muhammad</a:t>
            </a:r>
          </a:p>
          <a:p>
            <a:r>
              <a:rPr lang="en-US" sz="1200" dirty="0">
                <a:solidFill>
                  <a:srgbClr val="C00000"/>
                </a:solidFill>
                <a:latin typeface="Times New Roman" panose="02020603050405020304" pitchFamily="18" charset="0"/>
                <a:cs typeface="Times New Roman" panose="02020603050405020304" pitchFamily="18" charset="0"/>
              </a:rPr>
              <a:t>many supernatural miracles. </a:t>
            </a:r>
            <a:r>
              <a:rPr lang="en-US" sz="1200" dirty="0">
                <a:latin typeface="Times New Roman" panose="02020603050405020304" pitchFamily="18" charset="0"/>
                <a:cs typeface="Times New Roman" panose="02020603050405020304" pitchFamily="18" charset="0"/>
              </a:rPr>
              <a:t>		</a:t>
            </a:r>
            <a:r>
              <a:rPr lang="en-US" sz="1200" dirty="0">
                <a:solidFill>
                  <a:schemeClr val="accent5">
                    <a:lumMod val="75000"/>
                  </a:schemeClr>
                </a:solidFill>
                <a:latin typeface="Times New Roman" panose="02020603050405020304" pitchFamily="18" charset="0"/>
                <a:cs typeface="Times New Roman" panose="02020603050405020304" pitchFamily="18" charset="0"/>
              </a:rPr>
              <a:t>did not perform any miracles.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John 4:43-54, Luke 7:11-17,	</a:t>
            </a:r>
            <a:r>
              <a:rPr lang="en-US" sz="1200" dirty="0">
                <a:solidFill>
                  <a:schemeClr val="accent5">
                    <a:lumMod val="75000"/>
                  </a:schemeClr>
                </a:solidFill>
                <a:latin typeface="Times New Roman" panose="02020603050405020304" pitchFamily="18" charset="0"/>
                <a:cs typeface="Times New Roman" panose="02020603050405020304" pitchFamily="18" charset="0"/>
              </a:rPr>
              <a:t>	Surah 11:31</a:t>
            </a:r>
          </a:p>
          <a:p>
            <a:r>
              <a:rPr lang="en-US" sz="1200" dirty="0">
                <a:solidFill>
                  <a:srgbClr val="C00000"/>
                </a:solidFill>
                <a:latin typeface="Times New Roman" panose="02020603050405020304" pitchFamily="18" charset="0"/>
                <a:cs typeface="Times New Roman" panose="02020603050405020304" pitchFamily="18" charset="0"/>
              </a:rPr>
              <a:t>Mark 8:22-26, Matthew 14:25-33</a:t>
            </a: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chemeClr val="accent5">
                    <a:lumMod val="75000"/>
                  </a:schemeClr>
                </a:solidFill>
                <a:latin typeface="Times New Roman" panose="02020603050405020304" pitchFamily="18" charset="0"/>
                <a:cs typeface="Times New Roman" panose="02020603050405020304" pitchFamily="18" charset="0"/>
              </a:rPr>
              <a:t>		</a:t>
            </a:r>
          </a:p>
          <a:p>
            <a:r>
              <a:rPr lang="en-US" sz="1200" dirty="0">
                <a:solidFill>
                  <a:srgbClr val="C00000"/>
                </a:solidFill>
                <a:latin typeface="Times New Roman" panose="02020603050405020304" pitchFamily="18" charset="0"/>
                <a:cs typeface="Times New Roman" panose="02020603050405020304" pitchFamily="18" charset="0"/>
              </a:rPr>
              <a:t>Jesus healed the sick, opened blind</a:t>
            </a:r>
            <a:r>
              <a:rPr lang="en-US" sz="1200" dirty="0">
                <a:solidFill>
                  <a:schemeClr val="accent5">
                    <a:lumMod val="75000"/>
                  </a:schemeClr>
                </a:solidFill>
                <a:latin typeface="Times New Roman" panose="02020603050405020304" pitchFamily="18" charset="0"/>
                <a:cs typeface="Times New Roman" panose="02020603050405020304" pitchFamily="18" charset="0"/>
              </a:rPr>
              <a:t>	“I do not say to you that I possess</a:t>
            </a:r>
          </a:p>
          <a:p>
            <a:r>
              <a:rPr lang="en-US" sz="1200" dirty="0">
                <a:solidFill>
                  <a:srgbClr val="C00000"/>
                </a:solidFill>
                <a:latin typeface="Times New Roman" panose="02020603050405020304" pitchFamily="18" charset="0"/>
                <a:cs typeface="Times New Roman" panose="02020603050405020304" pitchFamily="18" charset="0"/>
              </a:rPr>
              <a:t>eyes and raised the dead.  He even	</a:t>
            </a:r>
            <a:r>
              <a:rPr lang="en-US" sz="1200" dirty="0">
                <a:solidFill>
                  <a:schemeClr val="accent1">
                    <a:lumMod val="50000"/>
                  </a:schemeClr>
                </a:solidFill>
                <a:latin typeface="Times New Roman" panose="02020603050405020304" pitchFamily="18" charset="0"/>
                <a:cs typeface="Times New Roman" panose="02020603050405020304" pitchFamily="18" charset="0"/>
              </a:rPr>
              <a:t>the treasures of Allah, and I do not</a:t>
            </a:r>
          </a:p>
          <a:p>
            <a:r>
              <a:rPr lang="en-US" sz="1200" dirty="0">
                <a:solidFill>
                  <a:srgbClr val="C00000"/>
                </a:solidFill>
                <a:latin typeface="Times New Roman" panose="02020603050405020304" pitchFamily="18" charset="0"/>
                <a:cs typeface="Times New Roman" panose="02020603050405020304" pitchFamily="18" charset="0"/>
              </a:rPr>
              <a:t>commanded nature!	</a:t>
            </a:r>
            <a:r>
              <a:rPr lang="en-US" sz="1200" dirty="0">
                <a:solidFill>
                  <a:schemeClr val="accent5">
                    <a:lumMod val="75000"/>
                  </a:schemeClr>
                </a:solidFill>
                <a:latin typeface="Times New Roman" panose="02020603050405020304" pitchFamily="18" charset="0"/>
                <a:cs typeface="Times New Roman" panose="02020603050405020304" pitchFamily="18" charset="0"/>
              </a:rPr>
              <a:t>	know the unseen.”</a:t>
            </a:r>
          </a:p>
          <a:p>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Bible clearly teaches that Jesus performed many unusual miracles.  Jesus fed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large crowds with very little, he cast out demons, he healed the sick, and he even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commanded the natural elements.  He walked on water, silenced a storm and raised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dead.  The ministry of Jesus reflected His divine nature.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Quran simply states that Muhammad did not do any unusual miracles.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prophet Muhammad did not walk on water!  Muhammad did not feed 5,000</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people with a small basket of bread and fish, and he did not heal the sick or cast out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demons.  The prophet Muhammad was simply human.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pic>
        <p:nvPicPr>
          <p:cNvPr id="1027" name="Picture 3" descr="61bOaETKsz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1830" y="1449658"/>
            <a:ext cx="1091185" cy="146957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http://4.bp.blogspot.com/-hpMRI-bvVfY/T2KP5izmj9I/AAAAAAAAAE0/dY_SdbfNPIE/s1242/Beautiful%2BBib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14" t="2400" r="26974" b="5645"/>
          <a:stretch/>
        </p:blipFill>
        <p:spPr bwMode="auto">
          <a:xfrm>
            <a:off x="1616548" y="1449658"/>
            <a:ext cx="1102179" cy="14695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10171" y="840307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71</a:t>
            </a:r>
          </a:p>
        </p:txBody>
      </p:sp>
      <p:pic>
        <p:nvPicPr>
          <p:cNvPr id="6" name="Picture 4" descr="http://fc07.deviantart.net/fs71/i/2011/078/3/e/jesus_by_donchild-d3c01i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598"/>
          <a:stretch/>
        </p:blipFill>
        <p:spPr bwMode="auto">
          <a:xfrm>
            <a:off x="1526406" y="1449657"/>
            <a:ext cx="1282461" cy="14695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org.uib.no/popularikonografi/bilder/13b.jpg"/>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231830" y="1449656"/>
            <a:ext cx="1106934" cy="146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1308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4982" y="481361"/>
            <a:ext cx="5786642" cy="9633406"/>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	      Profile of the Prophets- </a:t>
            </a:r>
            <a:r>
              <a:rPr lang="en-US" sz="1600" b="1" u="sng" dirty="0">
                <a:latin typeface="Times New Roman" panose="02020603050405020304" pitchFamily="18" charset="0"/>
                <a:cs typeface="Times New Roman" panose="02020603050405020304" pitchFamily="18" charset="0"/>
              </a:rPr>
              <a:t>Their Sin </a:t>
            </a:r>
          </a:p>
          <a:p>
            <a:endParaRPr lang="en-US" sz="1600" b="1"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The Bible claims that Jesus was</a:t>
            </a:r>
            <a:r>
              <a:rPr lang="en-US" sz="1200" dirty="0">
                <a:latin typeface="Times New Roman" panose="02020603050405020304" pitchFamily="18" charset="0"/>
                <a:cs typeface="Times New Roman" panose="02020603050405020304" pitchFamily="18" charset="0"/>
              </a:rPr>
              <a:t>	</a:t>
            </a:r>
            <a:r>
              <a:rPr lang="en-US" sz="1200" dirty="0">
                <a:solidFill>
                  <a:schemeClr val="accent5">
                    <a:lumMod val="75000"/>
                  </a:schemeClr>
                </a:solidFill>
                <a:latin typeface="Times New Roman" panose="02020603050405020304" pitchFamily="18" charset="0"/>
                <a:cs typeface="Times New Roman" panose="02020603050405020304" pitchFamily="18" charset="0"/>
              </a:rPr>
              <a:t>The Quran teaches that Muhammad</a:t>
            </a:r>
          </a:p>
          <a:p>
            <a:r>
              <a:rPr lang="en-US" sz="1200" dirty="0">
                <a:solidFill>
                  <a:srgbClr val="C00000"/>
                </a:solidFill>
                <a:latin typeface="Times New Roman" panose="02020603050405020304" pitchFamily="18" charset="0"/>
                <a:cs typeface="Times New Roman" panose="02020603050405020304" pitchFamily="18" charset="0"/>
              </a:rPr>
              <a:t>without sin.  Jesus was sinless. </a:t>
            </a:r>
            <a:r>
              <a:rPr lang="en-US" sz="1200" dirty="0">
                <a:latin typeface="Times New Roman" panose="02020603050405020304" pitchFamily="18" charset="0"/>
                <a:cs typeface="Times New Roman" panose="02020603050405020304" pitchFamily="18" charset="0"/>
              </a:rPr>
              <a:t>	s</a:t>
            </a:r>
            <a:r>
              <a:rPr lang="en-US" sz="1200" dirty="0">
                <a:solidFill>
                  <a:schemeClr val="accent5">
                    <a:lumMod val="75000"/>
                  </a:schemeClr>
                </a:solidFill>
                <a:latin typeface="Times New Roman" panose="02020603050405020304" pitchFamily="18" charset="0"/>
                <a:cs typeface="Times New Roman" panose="02020603050405020304" pitchFamily="18" charset="0"/>
              </a:rPr>
              <a:t>inned.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1 Peter 2:21		</a:t>
            </a:r>
            <a:r>
              <a:rPr lang="en-US" sz="1200" dirty="0">
                <a:solidFill>
                  <a:schemeClr val="accent5">
                    <a:lumMod val="75000"/>
                  </a:schemeClr>
                </a:solidFill>
                <a:latin typeface="Times New Roman" panose="02020603050405020304" pitchFamily="18" charset="0"/>
                <a:cs typeface="Times New Roman" panose="02020603050405020304" pitchFamily="18" charset="0"/>
              </a:rPr>
              <a:t>	Surah 18:110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“Christ suffered for us, leaving us an 	</a:t>
            </a:r>
            <a:r>
              <a:rPr lang="en-US" sz="1200" dirty="0">
                <a:solidFill>
                  <a:schemeClr val="accent5">
                    <a:lumMod val="75000"/>
                  </a:schemeClr>
                </a:solidFill>
                <a:latin typeface="Times New Roman" panose="02020603050405020304" pitchFamily="18" charset="0"/>
                <a:cs typeface="Times New Roman" panose="02020603050405020304" pitchFamily="18" charset="0"/>
              </a:rPr>
              <a:t>“I am only a human like you.”</a:t>
            </a:r>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example that you should follow his steps: </a:t>
            </a:r>
          </a:p>
          <a:p>
            <a:r>
              <a:rPr lang="en-US" sz="1200" b="1" dirty="0">
                <a:solidFill>
                  <a:srgbClr val="C00000"/>
                </a:solidFill>
                <a:latin typeface="Times New Roman" panose="02020603050405020304" pitchFamily="18" charset="0"/>
                <a:cs typeface="Times New Roman" panose="02020603050405020304" pitchFamily="18" charset="0"/>
              </a:rPr>
              <a:t>Who did Not sin</a:t>
            </a:r>
            <a:r>
              <a:rPr lang="en-US" sz="1200" dirty="0">
                <a:solidFill>
                  <a:srgbClr val="C00000"/>
                </a:solidFill>
                <a:latin typeface="Times New Roman" panose="02020603050405020304" pitchFamily="18" charset="0"/>
                <a:cs typeface="Times New Roman" panose="02020603050405020304" pitchFamily="18" charset="0"/>
              </a:rPr>
              <a:t>, neither was any guile</a:t>
            </a:r>
          </a:p>
          <a:p>
            <a:r>
              <a:rPr lang="en-US" sz="1200" dirty="0">
                <a:solidFill>
                  <a:srgbClr val="C00000"/>
                </a:solidFill>
                <a:latin typeface="Times New Roman" panose="02020603050405020304" pitchFamily="18" charset="0"/>
                <a:cs typeface="Times New Roman" panose="02020603050405020304" pitchFamily="18" charset="0"/>
              </a:rPr>
              <a:t>found in his mouth.”</a:t>
            </a: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Bible teaches very clearly that Jesus was a spotless lamb.  Jesus was the Son of God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who lived without sin.  Jesus defeated Satan in the wilderness and conquered him on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cross.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Muhammad was a human prophet prone to human faults.  Many people thought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that he had gone insane after his encounter with an angel.  Muhammad was known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be angry, harsh, vengeful and committed war crimes.  Muhammad was an evil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human.</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pic>
        <p:nvPicPr>
          <p:cNvPr id="1027" name="Picture 3" descr="61bOaETKsz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9354" y="1449658"/>
            <a:ext cx="1091185" cy="146957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http://4.bp.blogspot.com/-hpMRI-bvVfY/T2KP5izmj9I/AAAAAAAAAE0/dY_SdbfNPIE/s1242/Beautiful%2BBib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14" t="2400" r="26974" b="5645"/>
          <a:stretch/>
        </p:blipFill>
        <p:spPr bwMode="auto">
          <a:xfrm>
            <a:off x="1466515" y="1449658"/>
            <a:ext cx="1102179" cy="14695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04541" y="841831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72</a:t>
            </a:r>
          </a:p>
        </p:txBody>
      </p:sp>
      <p:pic>
        <p:nvPicPr>
          <p:cNvPr id="6" name="Picture 4" descr="http://fc07.deviantart.net/fs71/i/2011/078/3/e/jesus_by_donchild-d3c01i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598"/>
          <a:stretch/>
        </p:blipFill>
        <p:spPr bwMode="auto">
          <a:xfrm>
            <a:off x="1376373" y="1449657"/>
            <a:ext cx="1282461" cy="14695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org.uib.no/popularikonografi/bilder/13b.jpg"/>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129354" y="1449656"/>
            <a:ext cx="1106934" cy="146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74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2921" y="266007"/>
            <a:ext cx="5995116" cy="917174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my vast missionary travels, I have observed that some pastors  develop an ownership</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mentality over their church.  In many cultures a pastor is esteemed as a village leader.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sudden promotion into leadership for a typical villager can be intoxicating!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new status can influence new pastors to develop a dictator attitude over their church.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result of this ungodly attitude is always negative.  If a pastor determines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own the Church, </a:t>
            </a:r>
            <a:r>
              <a:rPr lang="en-US" sz="1200" b="1" dirty="0">
                <a:latin typeface="Times New Roman" panose="02020603050405020304" pitchFamily="18" charset="0"/>
                <a:cs typeface="Times New Roman" panose="02020603050405020304" pitchFamily="18" charset="0"/>
              </a:rPr>
              <a:t>the spiritual headship of Jesus is removed</a:t>
            </a:r>
            <a:r>
              <a:rPr lang="en-US" sz="1200" dirty="0">
                <a:latin typeface="Times New Roman" panose="02020603050405020304" pitchFamily="18" charset="0"/>
                <a:cs typeface="Times New Roman" panose="02020603050405020304" pitchFamily="18" charset="0"/>
              </a:rPr>
              <a:t>.  When a pastor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replaces Jesus Christ as the spiritual head, the Church no longer functions as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bride of  Christ.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This ungodly shift causes the pastor to see himself as the CEO over a business,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instead of a servant who is devoted to care for people.  This kind of pastor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begins to see people as dollars used to support his lifestyle.  When a pastor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replaces Jesus as the head of the Church, the pastor views their church as a career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personal prosperity is the goal.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Church was purchased with the blood of Jesus Christ.   The Church will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rule and reign with Jesus Christ throughout eternity!  </a:t>
            </a:r>
            <a:r>
              <a:rPr lang="en-US" sz="1200" b="1" dirty="0">
                <a:latin typeface="Times New Roman" panose="02020603050405020304" pitchFamily="18" charset="0"/>
                <a:cs typeface="Times New Roman" panose="02020603050405020304" pitchFamily="18" charset="0"/>
              </a:rPr>
              <a:t>The glorious Church is not</a:t>
            </a:r>
          </a:p>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the property of any man</a:t>
            </a:r>
            <a:r>
              <a:rPr lang="en-US" sz="1200" dirty="0">
                <a:latin typeface="Times New Roman" panose="02020603050405020304" pitchFamily="18" charset="0"/>
                <a:cs typeface="Times New Roman" panose="02020603050405020304" pitchFamily="18" charset="0"/>
              </a:rPr>
              <a:t>.  Pastors are called to serve the Church!</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_____________________</a:t>
            </a:r>
          </a:p>
          <a:p>
            <a:r>
              <a:rPr lang="en-US" sz="1200" dirty="0">
                <a:latin typeface="Times New Roman" panose="02020603050405020304" pitchFamily="18" charset="0"/>
                <a:cs typeface="Times New Roman" panose="02020603050405020304" pitchFamily="18" charset="0"/>
              </a:rPr>
              <a:t>2.  Ephesians 5:23 </a:t>
            </a:r>
          </a:p>
          <a:p>
            <a:r>
              <a:rPr lang="en-US" sz="1200" dirty="0">
                <a:latin typeface="Times New Roman" panose="02020603050405020304" pitchFamily="18" charset="0"/>
                <a:cs typeface="Times New Roman" panose="02020603050405020304" pitchFamily="18" charset="0"/>
              </a:rPr>
              <a:t>3.  Acts 20:28					</a:t>
            </a:r>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2</a:t>
            </a:r>
            <a:endParaRPr lang="en-US" sz="1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endParaRPr lang="en-US" sz="1200" i="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818894" y="3035523"/>
            <a:ext cx="243978" cy="307777"/>
          </a:xfrm>
          <a:prstGeom prst="rect">
            <a:avLst/>
          </a:prstGeom>
          <a:noFill/>
        </p:spPr>
        <p:txBody>
          <a:bodyPr wrap="none" rtlCol="0">
            <a:spAutoFit/>
          </a:bodyPr>
          <a:lstStyle/>
          <a:p>
            <a:r>
              <a:rPr lang="en-US" sz="1400" dirty="0">
                <a:latin typeface="Angsana New" panose="02020603050405020304" pitchFamily="18" charset="-34"/>
                <a:cs typeface="Angsana New" panose="02020603050405020304" pitchFamily="18" charset="-34"/>
              </a:rPr>
              <a:t>2</a:t>
            </a:r>
          </a:p>
        </p:txBody>
      </p:sp>
      <p:sp>
        <p:nvSpPr>
          <p:cNvPr id="5" name="TextBox 4"/>
          <p:cNvSpPr txBox="1"/>
          <p:nvPr/>
        </p:nvSpPr>
        <p:spPr>
          <a:xfrm>
            <a:off x="4270269" y="6332000"/>
            <a:ext cx="243978" cy="307777"/>
          </a:xfrm>
          <a:prstGeom prst="rect">
            <a:avLst/>
          </a:prstGeom>
          <a:noFill/>
        </p:spPr>
        <p:txBody>
          <a:bodyPr wrap="none" rtlCol="0">
            <a:spAutoFit/>
          </a:bodyPr>
          <a:lstStyle/>
          <a:p>
            <a:r>
              <a:rPr lang="en-US" sz="1400" dirty="0">
                <a:latin typeface="Angsana New" panose="02020603050405020304" pitchFamily="18" charset="-34"/>
                <a:cs typeface="Angsana New" panose="02020603050405020304" pitchFamily="18" charset="-34"/>
              </a:rPr>
              <a:t>3</a:t>
            </a:r>
          </a:p>
        </p:txBody>
      </p:sp>
    </p:spTree>
    <p:extLst>
      <p:ext uri="{BB962C8B-B14F-4D97-AF65-F5344CB8AC3E}">
        <p14:creationId xmlns:p14="http://schemas.microsoft.com/office/powerpoint/2010/main" val="35994679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4982" y="527081"/>
            <a:ext cx="5786642" cy="8894743"/>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	   Profile of the Prophets- </a:t>
            </a:r>
            <a:r>
              <a:rPr lang="en-US" sz="1600" b="1" u="sng" dirty="0">
                <a:latin typeface="Times New Roman" panose="02020603050405020304" pitchFamily="18" charset="0"/>
                <a:cs typeface="Times New Roman" panose="02020603050405020304" pitchFamily="18" charset="0"/>
              </a:rPr>
              <a:t>Their Message </a:t>
            </a:r>
          </a:p>
          <a:p>
            <a:endParaRPr lang="en-US" sz="1600" b="1"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Jesus Christ loved peace. He taught 	</a:t>
            </a:r>
            <a:r>
              <a:rPr lang="en-US" sz="1200" dirty="0">
                <a:solidFill>
                  <a:schemeClr val="accent5">
                    <a:lumMod val="75000"/>
                  </a:schemeClr>
                </a:solidFill>
                <a:latin typeface="Times New Roman" panose="02020603050405020304" pitchFamily="18" charset="0"/>
                <a:cs typeface="Times New Roman" panose="02020603050405020304" pitchFamily="18" charset="0"/>
              </a:rPr>
              <a:t>Muhammad was a human who taught war</a:t>
            </a:r>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people how to love and forgive.</a:t>
            </a:r>
            <a:r>
              <a:rPr lang="en-US" sz="1200" dirty="0">
                <a:solidFill>
                  <a:schemeClr val="accent5">
                    <a:lumMod val="75000"/>
                  </a:schemeClr>
                </a:solidFill>
                <a:latin typeface="Times New Roman" panose="02020603050405020304" pitchFamily="18" charset="0"/>
                <a:cs typeface="Times New Roman" panose="02020603050405020304" pitchFamily="18" charset="0"/>
              </a:rPr>
              <a:t>  	and revenge.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Matthew 5:38		</a:t>
            </a:r>
            <a:r>
              <a:rPr lang="en-US" sz="1200" dirty="0">
                <a:solidFill>
                  <a:schemeClr val="accent5">
                    <a:lumMod val="75000"/>
                  </a:schemeClr>
                </a:solidFill>
                <a:latin typeface="Times New Roman" panose="02020603050405020304" pitchFamily="18" charset="0"/>
                <a:cs typeface="Times New Roman" panose="02020603050405020304" pitchFamily="18" charset="0"/>
              </a:rPr>
              <a:t>	Surah 2:194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“You have heard that it was said, eye	</a:t>
            </a:r>
            <a:r>
              <a:rPr lang="en-US" sz="1200" dirty="0">
                <a:solidFill>
                  <a:schemeClr val="accent5">
                    <a:lumMod val="75000"/>
                  </a:schemeClr>
                </a:solidFill>
                <a:latin typeface="Times New Roman" panose="02020603050405020304" pitchFamily="18" charset="0"/>
                <a:cs typeface="Times New Roman" panose="02020603050405020304" pitchFamily="18" charset="0"/>
              </a:rPr>
              <a:t>“If anyone aggresses against you, so aggress</a:t>
            </a:r>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for and eye and tooth for a tooth, but	</a:t>
            </a:r>
            <a:r>
              <a:rPr lang="en-US" sz="1200" dirty="0">
                <a:solidFill>
                  <a:schemeClr val="accent5">
                    <a:lumMod val="75000"/>
                  </a:schemeClr>
                </a:solidFill>
                <a:latin typeface="Times New Roman" panose="02020603050405020304" pitchFamily="18" charset="0"/>
                <a:cs typeface="Times New Roman" panose="02020603050405020304" pitchFamily="18" charset="0"/>
              </a:rPr>
              <a:t>against him with the likeness of that which he</a:t>
            </a:r>
          </a:p>
          <a:p>
            <a:r>
              <a:rPr lang="en-US" sz="1200" dirty="0">
                <a:solidFill>
                  <a:srgbClr val="C00000"/>
                </a:solidFill>
                <a:latin typeface="Times New Roman" panose="02020603050405020304" pitchFamily="18" charset="0"/>
                <a:cs typeface="Times New Roman" panose="02020603050405020304" pitchFamily="18" charset="0"/>
              </a:rPr>
              <a:t>I tell you to turn the other cheek if 	</a:t>
            </a:r>
            <a:r>
              <a:rPr lang="en-US" sz="1200" dirty="0">
                <a:solidFill>
                  <a:schemeClr val="accent5">
                    <a:lumMod val="75000"/>
                  </a:schemeClr>
                </a:solidFill>
                <a:latin typeface="Times New Roman" panose="02020603050405020304" pitchFamily="18" charset="0"/>
                <a:cs typeface="Times New Roman" panose="02020603050405020304" pitchFamily="18" charset="0"/>
              </a:rPr>
              <a:t>has aggressed against you.”</a:t>
            </a:r>
          </a:p>
          <a:p>
            <a:r>
              <a:rPr lang="en-US" sz="1200" dirty="0">
                <a:solidFill>
                  <a:srgbClr val="C00000"/>
                </a:solidFill>
                <a:latin typeface="Times New Roman" panose="02020603050405020304" pitchFamily="18" charset="0"/>
                <a:cs typeface="Times New Roman" panose="02020603050405020304" pitchFamily="18" charset="0"/>
              </a:rPr>
              <a:t>someone hits you.”</a:t>
            </a: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preached that his kingdom was peace.  One of his names is “Prince of Peace”.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Christians are taught to turn the other cheek and to manifest the fruit of the Spirit which</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 peace.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Muhammad was a man of revenge.  He beheaded those who opposed his message.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 looted his enemies and even took their wives.  Muhammad was a brutal man.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pic>
        <p:nvPicPr>
          <p:cNvPr id="1027" name="Picture 3" descr="61bOaETKsz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9354" y="1449658"/>
            <a:ext cx="1091185" cy="146957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http://4.bp.blogspot.com/-hpMRI-bvVfY/T2KP5izmj9I/AAAAAAAAAE0/dY_SdbfNPIE/s1242/Beautiful%2BBib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14" t="2400" r="26974" b="5645"/>
          <a:stretch/>
        </p:blipFill>
        <p:spPr bwMode="auto">
          <a:xfrm>
            <a:off x="1458895" y="1449658"/>
            <a:ext cx="1102179" cy="14695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10171" y="842593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73</a:t>
            </a:r>
          </a:p>
        </p:txBody>
      </p:sp>
      <p:pic>
        <p:nvPicPr>
          <p:cNvPr id="6" name="Picture 4" descr="http://fc07.deviantart.net/fs71/i/2011/078/3/e/jesus_by_donchild-d3c01i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598"/>
          <a:stretch/>
        </p:blipFill>
        <p:spPr bwMode="auto">
          <a:xfrm>
            <a:off x="1421523" y="1449657"/>
            <a:ext cx="1282461" cy="14695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org.uib.no/popularikonografi/bilder/13b.jpg"/>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129354" y="1449656"/>
            <a:ext cx="1106934" cy="146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7211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4981" y="504221"/>
            <a:ext cx="5919803" cy="9818072"/>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   	   Profile of the Prophets- </a:t>
            </a:r>
            <a:r>
              <a:rPr lang="en-US" sz="1600" b="1" u="sng" dirty="0">
                <a:latin typeface="Times New Roman" panose="02020603050405020304" pitchFamily="18" charset="0"/>
                <a:cs typeface="Times New Roman" panose="02020603050405020304" pitchFamily="18" charset="0"/>
              </a:rPr>
              <a:t>Their Sex Lives</a:t>
            </a: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Jesus Christ never married.  There is 	</a:t>
            </a:r>
            <a:r>
              <a:rPr lang="en-US" sz="1200" dirty="0">
                <a:solidFill>
                  <a:schemeClr val="accent5">
                    <a:lumMod val="75000"/>
                  </a:schemeClr>
                </a:solidFill>
                <a:latin typeface="Times New Roman" panose="02020603050405020304" pitchFamily="18" charset="0"/>
                <a:cs typeface="Times New Roman" panose="02020603050405020304" pitchFamily="18" charset="0"/>
              </a:rPr>
              <a:t>Muhammad had numerous wives.</a:t>
            </a:r>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no Biblical evidence that suggests that 	</a:t>
            </a:r>
            <a:r>
              <a:rPr lang="en-US" sz="1200" dirty="0">
                <a:solidFill>
                  <a:schemeClr val="accent5">
                    <a:lumMod val="75000"/>
                  </a:schemeClr>
                </a:solidFill>
                <a:latin typeface="Times New Roman" panose="02020603050405020304" pitchFamily="18" charset="0"/>
                <a:cs typeface="Times New Roman" panose="02020603050405020304" pitchFamily="18" charset="0"/>
              </a:rPr>
              <a:t>he had around 10 to 13 wives with 2 </a:t>
            </a:r>
          </a:p>
          <a:p>
            <a:r>
              <a:rPr lang="en-US" sz="1200" dirty="0">
                <a:solidFill>
                  <a:srgbClr val="C00000"/>
                </a:solidFill>
                <a:latin typeface="Times New Roman" panose="02020603050405020304" pitchFamily="18" charset="0"/>
                <a:cs typeface="Times New Roman" panose="02020603050405020304" pitchFamily="18" charset="0"/>
              </a:rPr>
              <a:t>he ever got intimate with a woman. He 	</a:t>
            </a:r>
            <a:r>
              <a:rPr lang="en-US" sz="1200" dirty="0">
                <a:solidFill>
                  <a:schemeClr val="accent5">
                    <a:lumMod val="75000"/>
                  </a:schemeClr>
                </a:solidFill>
                <a:latin typeface="Times New Roman" panose="02020603050405020304" pitchFamily="18" charset="0"/>
                <a:cs typeface="Times New Roman" panose="02020603050405020304" pitchFamily="18" charset="0"/>
              </a:rPr>
              <a:t>concubines (sex slaves). </a:t>
            </a:r>
          </a:p>
          <a:p>
            <a:r>
              <a:rPr lang="en-US" sz="1200" dirty="0">
                <a:solidFill>
                  <a:srgbClr val="C00000"/>
                </a:solidFill>
                <a:latin typeface="Times New Roman" panose="02020603050405020304" pitchFamily="18" charset="0"/>
                <a:cs typeface="Times New Roman" panose="02020603050405020304" pitchFamily="18" charset="0"/>
              </a:rPr>
              <a:t>was holy and totally celibate.   </a:t>
            </a:r>
            <a:r>
              <a:rPr lang="en-US" sz="1200" dirty="0">
                <a:solidFill>
                  <a:schemeClr val="accent5">
                    <a:lumMod val="75000"/>
                  </a:schemeClr>
                </a:solidFill>
                <a:latin typeface="Times New Roman" panose="02020603050405020304" pitchFamily="18" charset="0"/>
                <a:cs typeface="Times New Roman" panose="02020603050405020304" pitchFamily="18" charset="0"/>
              </a:rPr>
              <a:t>	</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			Most troubling is the fact that he married</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			Aisha when she was only 9 years old and had </a:t>
            </a:r>
          </a:p>
          <a:p>
            <a:r>
              <a:rPr lang="en-US" sz="1200" dirty="0">
                <a:latin typeface="Times New Roman" panose="02020603050405020304" pitchFamily="18" charset="0"/>
                <a:cs typeface="Times New Roman" panose="02020603050405020304" pitchFamily="18" charset="0"/>
              </a:rPr>
              <a:t>			</a:t>
            </a:r>
            <a:r>
              <a:rPr lang="en-US" sz="1200" dirty="0">
                <a:solidFill>
                  <a:schemeClr val="accent5">
                    <a:lumMod val="75000"/>
                  </a:schemeClr>
                </a:solidFill>
                <a:latin typeface="Times New Roman" panose="02020603050405020304" pitchFamily="18" charset="0"/>
                <a:cs typeface="Times New Roman" panose="02020603050405020304" pitchFamily="18" charset="0"/>
              </a:rPr>
              <a:t>sex with this little girl. </a:t>
            </a:r>
          </a:p>
          <a:p>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It is of great concern that an old man would marry a little girl and have sex with her.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Our current laws in America would call this an act of pedophilia.  If Muhammad would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have married Aisha in America, he would have been sent to prison.  It is difficult for me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understand how this type of behavior can be celebrated by Islam.  This act of marrying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young girls is still common today in the Muslim world.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Personally, I do not see anything noble or virtuous about this corrupt heritage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passed down by a pedophile.  In contrast, Jesus kept himself pure from any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defilements.  He sacrificed personal pleasure in order to fully accomplish His Fathers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will for humanity.  Jesus is inspirational and worthy to be followed. </a:t>
            </a:r>
          </a:p>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pic>
        <p:nvPicPr>
          <p:cNvPr id="1027" name="Picture 3" descr="61bOaETKsz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9354" y="1449658"/>
            <a:ext cx="1091185" cy="146957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http://4.bp.blogspot.com/-hpMRI-bvVfY/T2KP5izmj9I/AAAAAAAAAE0/dY_SdbfNPIE/s1242/Beautiful%2BBib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14" t="2400" r="26974" b="5645"/>
          <a:stretch/>
        </p:blipFill>
        <p:spPr bwMode="auto">
          <a:xfrm>
            <a:off x="1458895" y="1449658"/>
            <a:ext cx="1102179" cy="14695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10171" y="841831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74</a:t>
            </a:r>
          </a:p>
        </p:txBody>
      </p:sp>
      <p:pic>
        <p:nvPicPr>
          <p:cNvPr id="6" name="Picture 4" descr="http://fc07.deviantart.net/fs71/i/2011/078/3/e/jesus_by_donchild-d3c01i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598"/>
          <a:stretch/>
        </p:blipFill>
        <p:spPr bwMode="auto">
          <a:xfrm>
            <a:off x="1421523" y="1449657"/>
            <a:ext cx="1282461" cy="14695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org.uib.no/popularikonografi/bilder/13b.jpg"/>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129354" y="1449656"/>
            <a:ext cx="1106934" cy="146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899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2602" y="504221"/>
            <a:ext cx="5786642" cy="7786747"/>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	   Profile of the Prophets- </a:t>
            </a:r>
            <a:r>
              <a:rPr lang="en-US" sz="1600" b="1" u="sng" dirty="0">
                <a:latin typeface="Times New Roman" panose="02020603050405020304" pitchFamily="18" charset="0"/>
                <a:cs typeface="Times New Roman" panose="02020603050405020304" pitchFamily="18" charset="0"/>
              </a:rPr>
              <a:t>Their Method</a:t>
            </a:r>
          </a:p>
          <a:p>
            <a:endParaRPr lang="en-US" sz="1600" b="1"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Jesus taught his disciples to spread the	</a:t>
            </a:r>
            <a:r>
              <a:rPr lang="en-US" sz="1200" dirty="0">
                <a:solidFill>
                  <a:schemeClr val="accent5">
                    <a:lumMod val="75000"/>
                  </a:schemeClr>
                </a:solidFill>
                <a:latin typeface="Times New Roman" panose="02020603050405020304" pitchFamily="18" charset="0"/>
                <a:cs typeface="Times New Roman" panose="02020603050405020304" pitchFamily="18" charset="0"/>
              </a:rPr>
              <a:t>The disciples of Muhammad were </a:t>
            </a:r>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gospel with love and good works. 	</a:t>
            </a:r>
            <a:r>
              <a:rPr lang="en-US" sz="1200" dirty="0">
                <a:solidFill>
                  <a:schemeClr val="accent5">
                    <a:lumMod val="75000"/>
                  </a:schemeClr>
                </a:solidFill>
                <a:latin typeface="Times New Roman" panose="02020603050405020304" pitchFamily="18" charset="0"/>
                <a:cs typeface="Times New Roman" panose="02020603050405020304" pitchFamily="18" charset="0"/>
              </a:rPr>
              <a:t>instructed to kill for their faith.</a:t>
            </a:r>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Christians are to take up their cross and</a:t>
            </a:r>
          </a:p>
          <a:p>
            <a:r>
              <a:rPr lang="en-US" sz="1200" dirty="0">
                <a:solidFill>
                  <a:srgbClr val="C00000"/>
                </a:solidFill>
                <a:latin typeface="Times New Roman" panose="02020603050405020304" pitchFamily="18" charset="0"/>
                <a:cs typeface="Times New Roman" panose="02020603050405020304" pitchFamily="18" charset="0"/>
              </a:rPr>
              <a:t>forsake the world. </a:t>
            </a: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Romans 12:14-20		</a:t>
            </a:r>
            <a:r>
              <a:rPr lang="en-US" sz="1200" dirty="0">
                <a:solidFill>
                  <a:schemeClr val="accent5">
                    <a:lumMod val="75000"/>
                  </a:schemeClr>
                </a:solidFill>
                <a:latin typeface="Times New Roman" panose="02020603050405020304" pitchFamily="18" charset="0"/>
                <a:cs typeface="Times New Roman" panose="02020603050405020304" pitchFamily="18" charset="0"/>
              </a:rPr>
              <a:t>Surah 8:65</a:t>
            </a: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“Bless those who persecute you and do	</a:t>
            </a:r>
            <a:r>
              <a:rPr lang="en-US" sz="1200" dirty="0">
                <a:solidFill>
                  <a:schemeClr val="accent5">
                    <a:lumMod val="75000"/>
                  </a:schemeClr>
                </a:solidFill>
                <a:latin typeface="Times New Roman" panose="02020603050405020304" pitchFamily="18" charset="0"/>
                <a:cs typeface="Times New Roman" panose="02020603050405020304" pitchFamily="18" charset="0"/>
              </a:rPr>
              <a:t>“Urge the believers to fight against the </a:t>
            </a:r>
          </a:p>
          <a:p>
            <a:r>
              <a:rPr lang="en-US" sz="1200" dirty="0">
                <a:solidFill>
                  <a:srgbClr val="C00000"/>
                </a:solidFill>
                <a:latin typeface="Times New Roman" panose="02020603050405020304" pitchFamily="18" charset="0"/>
                <a:cs typeface="Times New Roman" panose="02020603050405020304" pitchFamily="18" charset="0"/>
              </a:rPr>
              <a:t>not curse them or harm them.”	</a:t>
            </a:r>
            <a:r>
              <a:rPr lang="en-US" sz="1200" dirty="0">
                <a:solidFill>
                  <a:schemeClr val="accent5">
                    <a:lumMod val="75000"/>
                  </a:schemeClr>
                </a:solidFill>
                <a:latin typeface="Times New Roman" panose="02020603050405020304" pitchFamily="18" charset="0"/>
                <a:cs typeface="Times New Roman" panose="02020603050405020304" pitchFamily="18" charset="0"/>
              </a:rPr>
              <a:t>unbelievers.”</a:t>
            </a: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demonstrated how to respond to evil.  He firmly instructed his disciples to turn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other cheek and to bless their enemies.  This is in sharp contrast to dark images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suicide bombers killing innocent lives in order to gain immediate access to heaven!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reward for their terrorism is an eternity of sensual pleasure with 72 virgins.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What kind of god runs a spiritual brothel where the payment for erotic pleasure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innocent blood?</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pic>
        <p:nvPicPr>
          <p:cNvPr id="1027" name="Picture 3" descr="61bOaETKsz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9354" y="1449658"/>
            <a:ext cx="1091185" cy="146957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http://4.bp.blogspot.com/-hpMRI-bvVfY/T2KP5izmj9I/AAAAAAAAAE0/dY_SdbfNPIE/s1242/Beautiful%2BBib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14" t="2400" r="26974" b="5645"/>
          <a:stretch/>
        </p:blipFill>
        <p:spPr bwMode="auto">
          <a:xfrm>
            <a:off x="1458895" y="1449658"/>
            <a:ext cx="1102179" cy="14695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10171" y="8412888"/>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75</a:t>
            </a:r>
          </a:p>
        </p:txBody>
      </p:sp>
      <p:pic>
        <p:nvPicPr>
          <p:cNvPr id="6" name="Picture 4" descr="http://fc07.deviantart.net/fs71/i/2011/078/3/e/jesus_by_donchild-d3c01i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598"/>
          <a:stretch/>
        </p:blipFill>
        <p:spPr bwMode="auto">
          <a:xfrm>
            <a:off x="1368753" y="1449658"/>
            <a:ext cx="1282461" cy="14695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org.uib.no/popularikonografi/bilder/13b.jpg"/>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129354" y="1449656"/>
            <a:ext cx="1106934" cy="146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1547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3562" y="504221"/>
            <a:ext cx="5786642" cy="4708981"/>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	    Profile of the Prophets- </a:t>
            </a:r>
            <a:r>
              <a:rPr lang="en-US" sz="1600" b="1" u="sng" dirty="0">
                <a:latin typeface="Times New Roman" panose="02020603050405020304" pitchFamily="18" charset="0"/>
                <a:cs typeface="Times New Roman" panose="02020603050405020304" pitchFamily="18" charset="0"/>
              </a:rPr>
              <a:t>Their Tomb</a:t>
            </a: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The Bible and eye witnesses claim	</a:t>
            </a:r>
            <a:r>
              <a:rPr lang="en-US" sz="1200" dirty="0">
                <a:solidFill>
                  <a:schemeClr val="accent5">
                    <a:lumMod val="75000"/>
                  </a:schemeClr>
                </a:solidFill>
                <a:latin typeface="Times New Roman" panose="02020603050405020304" pitchFamily="18" charset="0"/>
                <a:cs typeface="Times New Roman" panose="02020603050405020304" pitchFamily="18" charset="0"/>
              </a:rPr>
              <a:t>The tomb of Muhammad is in Medina</a:t>
            </a:r>
          </a:p>
          <a:p>
            <a:r>
              <a:rPr lang="en-US" sz="1200" dirty="0">
                <a:solidFill>
                  <a:srgbClr val="C00000"/>
                </a:solidFill>
                <a:latin typeface="Times New Roman" panose="02020603050405020304" pitchFamily="18" charset="0"/>
                <a:cs typeface="Times New Roman" panose="02020603050405020304" pitchFamily="18" charset="0"/>
              </a:rPr>
              <a:t>that Jesus resurrected from the grave. 	</a:t>
            </a:r>
            <a:r>
              <a:rPr lang="en-US" sz="1200" dirty="0">
                <a:solidFill>
                  <a:schemeClr val="accent5">
                    <a:lumMod val="75000"/>
                  </a:schemeClr>
                </a:solidFill>
                <a:latin typeface="Times New Roman" panose="02020603050405020304" pitchFamily="18" charset="0"/>
                <a:cs typeface="Times New Roman" panose="02020603050405020304" pitchFamily="18" charset="0"/>
              </a:rPr>
              <a:t>under a green dome.  Muhammad is</a:t>
            </a:r>
          </a:p>
          <a:p>
            <a:r>
              <a:rPr lang="en-US" sz="1200" dirty="0">
                <a:solidFill>
                  <a:srgbClr val="C00000"/>
                </a:solidFill>
                <a:latin typeface="Times New Roman" panose="02020603050405020304" pitchFamily="18" charset="0"/>
                <a:cs typeface="Times New Roman" panose="02020603050405020304" pitchFamily="18" charset="0"/>
              </a:rPr>
              <a:t>The tomb of Jesus is empty!		</a:t>
            </a:r>
            <a:r>
              <a:rPr lang="en-US" sz="1200" dirty="0">
                <a:solidFill>
                  <a:schemeClr val="accent5">
                    <a:lumMod val="75000"/>
                  </a:schemeClr>
                </a:solidFill>
                <a:latin typeface="Times New Roman" panose="02020603050405020304" pitchFamily="18" charset="0"/>
                <a:cs typeface="Times New Roman" panose="02020603050405020304" pitchFamily="18" charset="0"/>
              </a:rPr>
              <a:t>still in the grave. </a:t>
            </a: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200" dirty="0">
                <a:solidFill>
                  <a:srgbClr val="C00000"/>
                </a:solidFill>
                <a:latin typeface="Times New Roman" panose="02020603050405020304" pitchFamily="18" charset="0"/>
                <a:cs typeface="Times New Roman" panose="02020603050405020304" pitchFamily="18" charset="0"/>
              </a:rPr>
              <a:t>Acts 1:1-4			</a:t>
            </a:r>
          </a:p>
          <a:p>
            <a:r>
              <a:rPr lang="en-US" sz="1200" dirty="0">
                <a:solidFill>
                  <a:srgbClr val="C00000"/>
                </a:solidFill>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The Tomb of Muhammad</a:t>
            </a:r>
            <a:r>
              <a:rPr lang="en-US" sz="1200" dirty="0">
                <a:solidFill>
                  <a:srgbClr val="C00000"/>
                </a:solidFill>
                <a:latin typeface="Times New Roman" panose="02020603050405020304" pitchFamily="18" charset="0"/>
                <a:cs typeface="Times New Roman" panose="02020603050405020304" pitchFamily="18" charset="0"/>
              </a:rPr>
              <a:t>		</a:t>
            </a:r>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a:p>
            <a:endParaRPr lang="en-US" sz="1200" dirty="0">
              <a:solidFill>
                <a:srgbClr val="C00000"/>
              </a:solidFill>
              <a:latin typeface="Times New Roman" panose="02020603050405020304" pitchFamily="18" charset="0"/>
              <a:cs typeface="Times New Roman" panose="02020603050405020304" pitchFamily="18" charset="0"/>
            </a:endParaRPr>
          </a:p>
        </p:txBody>
      </p:sp>
      <p:pic>
        <p:nvPicPr>
          <p:cNvPr id="1027" name="Picture 3" descr="61bOaETKsz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9354" y="1449658"/>
            <a:ext cx="1091185" cy="146957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http://4.bp.blogspot.com/-hpMRI-bvVfY/T2KP5izmj9I/AAAAAAAAAE0/dY_SdbfNPIE/s1242/Beautiful%2BBib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14" t="2400" r="26974" b="5645"/>
          <a:stretch/>
        </p:blipFill>
        <p:spPr bwMode="auto">
          <a:xfrm>
            <a:off x="1458895" y="1449658"/>
            <a:ext cx="1102179" cy="14695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4982" y="4649927"/>
            <a:ext cx="2148882" cy="3970318"/>
          </a:xfrm>
          <a:prstGeom prst="rect">
            <a:avLst/>
          </a:prstGeom>
        </p:spPr>
        <p:txBody>
          <a:bodyPr wrap="square">
            <a:spAutoFit/>
          </a:bodyPr>
          <a:lstStyle/>
          <a:p>
            <a:r>
              <a:rPr lang="en-US" sz="1200" dirty="0">
                <a:solidFill>
                  <a:srgbClr val="C00000"/>
                </a:solidFill>
                <a:latin typeface="Times New Roman" panose="02020603050405020304" pitchFamily="18" charset="0"/>
                <a:cs typeface="Times New Roman" panose="02020603050405020304" pitchFamily="18" charset="0"/>
              </a:rPr>
              <a:t>“In my former book, Theophilus, I wrote about all that Jesus began to do and to teach </a:t>
            </a:r>
            <a:r>
              <a:rPr lang="en-US" sz="1200" b="1" baseline="30000" dirty="0">
                <a:solidFill>
                  <a:srgbClr val="C00000"/>
                </a:solidFill>
                <a:latin typeface="Times New Roman" panose="02020603050405020304" pitchFamily="18" charset="0"/>
                <a:cs typeface="Times New Roman" panose="02020603050405020304" pitchFamily="18" charset="0"/>
              </a:rPr>
              <a:t>2 </a:t>
            </a:r>
            <a:r>
              <a:rPr lang="en-US" sz="1200" dirty="0">
                <a:solidFill>
                  <a:srgbClr val="C00000"/>
                </a:solidFill>
                <a:latin typeface="Times New Roman" panose="02020603050405020304" pitchFamily="18" charset="0"/>
                <a:cs typeface="Times New Roman" panose="02020603050405020304" pitchFamily="18" charset="0"/>
              </a:rPr>
              <a:t>until the day he was taken up to heaven, after giving instructions through the Holy Spirit to the apostles he had chosen. </a:t>
            </a:r>
            <a:r>
              <a:rPr lang="en-US" sz="1200" b="1" baseline="30000" dirty="0">
                <a:solidFill>
                  <a:srgbClr val="C00000"/>
                </a:solidFill>
                <a:latin typeface="Times New Roman" panose="02020603050405020304" pitchFamily="18" charset="0"/>
                <a:cs typeface="Times New Roman" panose="02020603050405020304" pitchFamily="18" charset="0"/>
              </a:rPr>
              <a:t>3</a:t>
            </a:r>
            <a:r>
              <a:rPr lang="en-US" sz="1200" b="1" baseline="300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After his suffering, he presented himself to them and gave many convincing proofs that he was alive. He appeared to them over a period of forty days and spoke about the kingdom of God. </a:t>
            </a:r>
            <a:r>
              <a:rPr lang="en-US" sz="1200" b="1" baseline="30000" dirty="0">
                <a:latin typeface="Times New Roman" panose="02020603050405020304" pitchFamily="18" charset="0"/>
                <a:cs typeface="Times New Roman" panose="02020603050405020304" pitchFamily="18" charset="0"/>
              </a:rPr>
              <a:t>4</a:t>
            </a:r>
            <a:r>
              <a:rPr lang="en-US" sz="1200" b="1" baseline="30000" dirty="0">
                <a:solidFill>
                  <a:srgbClr val="C00000"/>
                </a:solidFill>
                <a:latin typeface="Times New Roman" panose="02020603050405020304" pitchFamily="18" charset="0"/>
                <a:cs typeface="Times New Roman" panose="02020603050405020304" pitchFamily="18" charset="0"/>
              </a:rPr>
              <a:t> </a:t>
            </a:r>
            <a:r>
              <a:rPr lang="en-US" sz="1200" dirty="0">
                <a:solidFill>
                  <a:srgbClr val="C00000"/>
                </a:solidFill>
                <a:latin typeface="Times New Roman" panose="02020603050405020304" pitchFamily="18" charset="0"/>
                <a:cs typeface="Times New Roman" panose="02020603050405020304" pitchFamily="18" charset="0"/>
              </a:rPr>
              <a:t>On one occasion, while he was eating with them, he gave them this command: “Do not leave Jerusalem, but wait for the gift my Father promised, which you have heard me speak about.”</a:t>
            </a:r>
          </a:p>
        </p:txBody>
      </p:sp>
      <p:pic>
        <p:nvPicPr>
          <p:cNvPr id="2050" name="Picture 2" descr="http://i1.trekearth.com/photos/90935/medina.jpg"/>
          <p:cNvPicPr>
            <a:picLocks noChangeAspect="1" noChangeArrowheads="1"/>
          </p:cNvPicPr>
          <p:nvPr/>
        </p:nvPicPr>
        <p:blipFill rotWithShape="1">
          <a:blip r:embed="rId4">
            <a:extLst>
              <a:ext uri="{28A0092B-C50C-407E-A947-70E740481C1C}">
                <a14:useLocalDpi xmlns:a14="http://schemas.microsoft.com/office/drawing/2010/main" val="0"/>
              </a:ext>
            </a:extLst>
          </a:blip>
          <a:srcRect l="42866" t="16910" r="27798" b="28325"/>
          <a:stretch/>
        </p:blipFill>
        <p:spPr bwMode="auto">
          <a:xfrm>
            <a:off x="3429001" y="4886642"/>
            <a:ext cx="2819400" cy="34191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01287" y="8412719"/>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76</a:t>
            </a:r>
          </a:p>
        </p:txBody>
      </p:sp>
      <p:pic>
        <p:nvPicPr>
          <p:cNvPr id="8" name="Picture 4" descr="http://fc07.deviantart.net/fs71/i/2011/078/3/e/jesus_by_donchild-d3c01ii.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598"/>
          <a:stretch/>
        </p:blipFill>
        <p:spPr bwMode="auto">
          <a:xfrm>
            <a:off x="1368753" y="1449658"/>
            <a:ext cx="1282461" cy="14695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org.uib.no/popularikonografi/bilder/13b.jpg"/>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4129354" y="1449656"/>
            <a:ext cx="1106934" cy="146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904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4982" y="496601"/>
            <a:ext cx="5786642" cy="7478970"/>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	   Profile of the Prophets- </a:t>
            </a:r>
            <a:r>
              <a:rPr lang="en-US" sz="1600" b="1" u="sng" dirty="0">
                <a:latin typeface="Times New Roman" panose="02020603050405020304" pitchFamily="18" charset="0"/>
                <a:cs typeface="Times New Roman" panose="02020603050405020304" pitchFamily="18" charset="0"/>
              </a:rPr>
              <a:t>Conclusion</a:t>
            </a:r>
          </a:p>
          <a:p>
            <a:endParaRPr lang="en-US" sz="1600" b="1" u="sng" dirty="0">
              <a:solidFill>
                <a:srgbClr val="C00000"/>
              </a:solidFill>
              <a:latin typeface="Times New Roman" panose="02020603050405020304" pitchFamily="18" charset="0"/>
              <a:cs typeface="Times New Roman" panose="02020603050405020304" pitchFamily="18" charset="0"/>
            </a:endParaRP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Bible teaches that Jesus is the</a:t>
            </a:r>
          </a:p>
          <a:p>
            <a:r>
              <a:rPr lang="en-US" sz="1200" dirty="0">
                <a:latin typeface="Times New Roman" panose="02020603050405020304" pitchFamily="18" charset="0"/>
                <a:cs typeface="Times New Roman" panose="02020603050405020304" pitchFamily="18" charset="0"/>
              </a:rPr>
              <a:t>Son of God who lived a sinless life. </a:t>
            </a:r>
          </a:p>
          <a:p>
            <a:r>
              <a:rPr lang="en-US" sz="1200" dirty="0">
                <a:latin typeface="Times New Roman" panose="02020603050405020304" pitchFamily="18" charset="0"/>
                <a:cs typeface="Times New Roman" panose="02020603050405020304" pitchFamily="18" charset="0"/>
              </a:rPr>
              <a:t>Jesus spent his life loving others and</a:t>
            </a:r>
          </a:p>
          <a:p>
            <a:r>
              <a:rPr lang="en-US" sz="1200" dirty="0">
                <a:latin typeface="Times New Roman" panose="02020603050405020304" pitchFamily="18" charset="0"/>
                <a:cs typeface="Times New Roman" panose="02020603050405020304" pitchFamily="18" charset="0"/>
              </a:rPr>
              <a:t>spreading peace.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performed many miracles</a:t>
            </a:r>
          </a:p>
          <a:p>
            <a:r>
              <a:rPr lang="en-US" sz="1200" dirty="0">
                <a:latin typeface="Times New Roman" panose="02020603050405020304" pitchFamily="18" charset="0"/>
                <a:cs typeface="Times New Roman" panose="02020603050405020304" pitchFamily="18" charset="0"/>
              </a:rPr>
              <a:t>even raising Lazarus from the dead.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was crucified on a rugged cross</a:t>
            </a:r>
          </a:p>
          <a:p>
            <a:r>
              <a:rPr lang="en-US" sz="1200" dirty="0">
                <a:latin typeface="Times New Roman" panose="02020603050405020304" pitchFamily="18" charset="0"/>
                <a:cs typeface="Times New Roman" panose="02020603050405020304" pitchFamily="18" charset="0"/>
              </a:rPr>
              <a:t>dying for all humanity including</a:t>
            </a:r>
          </a:p>
          <a:p>
            <a:r>
              <a:rPr lang="en-US" sz="1200" dirty="0">
                <a:latin typeface="Times New Roman" panose="02020603050405020304" pitchFamily="18" charset="0"/>
                <a:cs typeface="Times New Roman" panose="02020603050405020304" pitchFamily="18" charset="0"/>
              </a:rPr>
              <a:t>Muslims.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resurrected from the grave</a:t>
            </a:r>
          </a:p>
          <a:p>
            <a:r>
              <a:rPr lang="en-US" sz="1200" dirty="0">
                <a:latin typeface="Times New Roman" panose="02020603050405020304" pitchFamily="18" charset="0"/>
                <a:cs typeface="Times New Roman" panose="02020603050405020304" pitchFamily="18" charset="0"/>
              </a:rPr>
              <a:t>on the third day and spent the</a:t>
            </a:r>
          </a:p>
          <a:p>
            <a:r>
              <a:rPr lang="en-US" sz="1200" dirty="0">
                <a:latin typeface="Times New Roman" panose="02020603050405020304" pitchFamily="18" charset="0"/>
                <a:cs typeface="Times New Roman" panose="02020603050405020304" pitchFamily="18" charset="0"/>
              </a:rPr>
              <a:t>next 40 days teaching his disciples.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 loved everyone in the world</a:t>
            </a:r>
          </a:p>
          <a:p>
            <a:r>
              <a:rPr lang="en-US" sz="1200" dirty="0">
                <a:latin typeface="Times New Roman" panose="02020603050405020304" pitchFamily="18" charset="0"/>
                <a:cs typeface="Times New Roman" panose="02020603050405020304" pitchFamily="18" charset="0"/>
              </a:rPr>
              <a:t>and shed his blood on the cross</a:t>
            </a:r>
          </a:p>
          <a:p>
            <a:r>
              <a:rPr lang="en-US" sz="1200" dirty="0">
                <a:latin typeface="Times New Roman" panose="02020603050405020304" pitchFamily="18" charset="0"/>
                <a:cs typeface="Times New Roman" panose="02020603050405020304" pitchFamily="18" charset="0"/>
              </a:rPr>
              <a:t>for the remission of our sin.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He is alive today and will soon return</a:t>
            </a:r>
          </a:p>
          <a:p>
            <a:r>
              <a:rPr lang="en-US" sz="1200" dirty="0">
                <a:latin typeface="Times New Roman" panose="02020603050405020304" pitchFamily="18" charset="0"/>
                <a:cs typeface="Times New Roman" panose="02020603050405020304" pitchFamily="18" charset="0"/>
              </a:rPr>
              <a:t>to the earth to set up his millennial reign!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Jesus is worthy to be worshiped. </a:t>
            </a:r>
          </a:p>
        </p:txBody>
      </p:sp>
      <p:pic>
        <p:nvPicPr>
          <p:cNvPr id="1027" name="Picture 3" descr="61bOaETKsz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9354" y="1449658"/>
            <a:ext cx="1091185" cy="146957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http://4.bp.blogspot.com/-hpMRI-bvVfY/T2KP5izmj9I/AAAAAAAAAE0/dY_SdbfNPIE/s1242/Beautiful%2BBib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14" t="2400" r="26974" b="5645"/>
          <a:stretch/>
        </p:blipFill>
        <p:spPr bwMode="auto">
          <a:xfrm>
            <a:off x="1451275" y="1449658"/>
            <a:ext cx="1102179" cy="14695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06039" y="3379040"/>
            <a:ext cx="3429000" cy="4339650"/>
          </a:xfrm>
          <a:prstGeom prst="rect">
            <a:avLst/>
          </a:prstGeom>
        </p:spPr>
        <p:txBody>
          <a:bodyPr>
            <a:spAutoFit/>
          </a:bodyPr>
          <a:lstStyle/>
          <a:p>
            <a:r>
              <a:rPr lang="en-US" sz="1200" dirty="0">
                <a:solidFill>
                  <a:schemeClr val="accent5">
                    <a:lumMod val="75000"/>
                  </a:schemeClr>
                </a:solidFill>
                <a:latin typeface="Times New Roman" panose="02020603050405020304" pitchFamily="18" charset="0"/>
                <a:cs typeface="Times New Roman" panose="02020603050405020304" pitchFamily="18" charset="0"/>
              </a:rPr>
              <a:t>The Quran teaches that Muhammad was</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born of a natural woman and that he had</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no divine attributes. </a:t>
            </a:r>
          </a:p>
          <a:p>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r>
              <a:rPr lang="en-US" sz="1200" dirty="0">
                <a:solidFill>
                  <a:schemeClr val="accent5">
                    <a:lumMod val="75000"/>
                  </a:schemeClr>
                </a:solidFill>
                <a:latin typeface="Times New Roman" panose="02020603050405020304" pitchFamily="18" charset="0"/>
                <a:cs typeface="Times New Roman" panose="02020603050405020304" pitchFamily="18" charset="0"/>
              </a:rPr>
              <a:t>Muhammad was a fierce warrior who spread</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his religion by the sword. </a:t>
            </a:r>
          </a:p>
          <a:p>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r>
              <a:rPr lang="en-US" sz="1200" dirty="0">
                <a:solidFill>
                  <a:schemeClr val="accent5">
                    <a:lumMod val="75000"/>
                  </a:schemeClr>
                </a:solidFill>
                <a:latin typeface="Times New Roman" panose="02020603050405020304" pitchFamily="18" charset="0"/>
                <a:cs typeface="Times New Roman" panose="02020603050405020304" pitchFamily="18" charset="0"/>
              </a:rPr>
              <a:t>Muhammad was a brutal leader who decapitated</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hundreds of prisoners. He taught his disciples</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to kill in the name of Allah. </a:t>
            </a:r>
          </a:p>
          <a:p>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r>
              <a:rPr lang="en-US" sz="1200" dirty="0">
                <a:solidFill>
                  <a:schemeClr val="accent5">
                    <a:lumMod val="75000"/>
                  </a:schemeClr>
                </a:solidFill>
                <a:latin typeface="Times New Roman" panose="02020603050405020304" pitchFamily="18" charset="0"/>
                <a:cs typeface="Times New Roman" panose="02020603050405020304" pitchFamily="18" charset="0"/>
              </a:rPr>
              <a:t>Muhammad died in 632 of possible poisoning. </a:t>
            </a:r>
          </a:p>
          <a:p>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r>
              <a:rPr lang="en-US" sz="1200" dirty="0">
                <a:solidFill>
                  <a:schemeClr val="accent5">
                    <a:lumMod val="75000"/>
                  </a:schemeClr>
                </a:solidFill>
                <a:latin typeface="Times New Roman" panose="02020603050405020304" pitchFamily="18" charset="0"/>
                <a:cs typeface="Times New Roman" panose="02020603050405020304" pitchFamily="18" charset="0"/>
              </a:rPr>
              <a:t>Muhammad still resides in his grave under</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a beautiful green dome in Medina. </a:t>
            </a:r>
          </a:p>
          <a:p>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r>
              <a:rPr lang="en-US" sz="1200" dirty="0">
                <a:solidFill>
                  <a:schemeClr val="accent5">
                    <a:lumMod val="75000"/>
                  </a:schemeClr>
                </a:solidFill>
                <a:latin typeface="Times New Roman" panose="02020603050405020304" pitchFamily="18" charset="0"/>
                <a:cs typeface="Times New Roman" panose="02020603050405020304" pitchFamily="18" charset="0"/>
              </a:rPr>
              <a:t>Although many people follow Muhammad</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and extol him as the final and best prophet, </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it is difficult to find any merit for giving</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him praise. </a:t>
            </a:r>
          </a:p>
          <a:p>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a:p>
            <a:r>
              <a:rPr lang="en-US" sz="1200" dirty="0">
                <a:solidFill>
                  <a:schemeClr val="accent5">
                    <a:lumMod val="75000"/>
                  </a:schemeClr>
                </a:solidFill>
                <a:latin typeface="Times New Roman" panose="02020603050405020304" pitchFamily="18" charset="0"/>
                <a:cs typeface="Times New Roman" panose="02020603050405020304" pitchFamily="18" charset="0"/>
              </a:rPr>
              <a:t>The message of Muhammad is opposed to the</a:t>
            </a:r>
          </a:p>
          <a:p>
            <a:r>
              <a:rPr lang="en-US" sz="1200" dirty="0">
                <a:solidFill>
                  <a:schemeClr val="accent5">
                    <a:lumMod val="75000"/>
                  </a:schemeClr>
                </a:solidFill>
                <a:latin typeface="Times New Roman" panose="02020603050405020304" pitchFamily="18" charset="0"/>
                <a:cs typeface="Times New Roman" panose="02020603050405020304" pitchFamily="18" charset="0"/>
              </a:rPr>
              <a:t>life and teaching of Jesus Christ.</a:t>
            </a:r>
            <a:endParaRPr lang="en-US" sz="1200" dirty="0">
              <a:solidFill>
                <a:schemeClr val="accent5">
                  <a:lumMod val="75000"/>
                </a:schemeClr>
              </a:solidFill>
            </a:endParaRPr>
          </a:p>
        </p:txBody>
      </p:sp>
      <p:sp>
        <p:nvSpPr>
          <p:cNvPr id="2" name="Rectangle 1"/>
          <p:cNvSpPr/>
          <p:nvPr/>
        </p:nvSpPr>
        <p:spPr>
          <a:xfrm>
            <a:off x="6010171" y="839545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77</a:t>
            </a:r>
          </a:p>
        </p:txBody>
      </p:sp>
      <p:pic>
        <p:nvPicPr>
          <p:cNvPr id="7" name="Picture 4" descr="http://fc07.deviantart.net/fs71/i/2011/078/3/e/jesus_by_donchild-d3c01i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598"/>
          <a:stretch/>
        </p:blipFill>
        <p:spPr bwMode="auto">
          <a:xfrm>
            <a:off x="1361133" y="1449657"/>
            <a:ext cx="1282461" cy="14695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org.uib.no/popularikonografi/bilder/13b.jpg"/>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129354" y="1449656"/>
            <a:ext cx="1106934" cy="146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7494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6902" y="473741"/>
            <a:ext cx="5786642" cy="7663636"/>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r>
              <a:rPr lang="en-US" sz="12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Profile of the Prophets- </a:t>
            </a:r>
            <a:r>
              <a:rPr lang="en-US" sz="1600" b="1" u="sng" dirty="0">
                <a:latin typeface="Times New Roman" panose="02020603050405020304" pitchFamily="18" charset="0"/>
                <a:cs typeface="Times New Roman" panose="02020603050405020304" pitchFamily="18" charset="0"/>
              </a:rPr>
              <a:t>Application</a:t>
            </a:r>
          </a:p>
          <a:p>
            <a:endParaRPr lang="en-US" sz="1600" b="1" u="sng" dirty="0">
              <a:latin typeface="Times New Roman" panose="02020603050405020304" pitchFamily="18" charset="0"/>
              <a:cs typeface="Times New Roman" panose="02020603050405020304" pitchFamily="18" charset="0"/>
            </a:endParaRP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We live in a historic time.  The war between Islam and Christianity is growing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more fierce day by day.  Egyptian Christians are being crucified by radical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Muslims.  Syrian believers are under severe persecution by Islamic terrorists.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Hundreds of Nigerian girls were captured by Boko Haram a Muslim terrorist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organization. The threat of Iran is at a tipping point.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How are believers supposed to live?  I believe we should do everything possible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stand in solidarity with our persecuted brothers and sisters around the world.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Church has been silent!  I believe we need to become activists for the gospel.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We need to let our voices be heard.  We need another Martin Luther King to advocate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for peace.  If we do not stand now…then when?</a:t>
            </a:r>
          </a:p>
        </p:txBody>
      </p:sp>
      <p:pic>
        <p:nvPicPr>
          <p:cNvPr id="8194" name="Picture 2" descr="Jesuschristonthecross"/>
          <p:cNvPicPr>
            <a:picLocks noChangeAspect="1" noChangeArrowheads="1"/>
          </p:cNvPicPr>
          <p:nvPr/>
        </p:nvPicPr>
        <p:blipFill>
          <a:blip r:embed="rId2">
            <a:extLst>
              <a:ext uri="{28A0092B-C50C-407E-A947-70E740481C1C}">
                <a14:useLocalDpi xmlns:a14="http://schemas.microsoft.com/office/drawing/2010/main" val="0"/>
              </a:ext>
            </a:extLst>
          </a:blip>
          <a:srcRect l="16853" r="12360"/>
          <a:stretch>
            <a:fillRect/>
          </a:stretch>
        </p:blipFill>
        <p:spPr bwMode="auto">
          <a:xfrm>
            <a:off x="1205461" y="1706545"/>
            <a:ext cx="2056065" cy="178953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4" descr="Picture1"/>
          <p:cNvPicPr>
            <a:picLocks noChangeAspect="1" noChangeArrowheads="1"/>
          </p:cNvPicPr>
          <p:nvPr/>
        </p:nvPicPr>
        <p:blipFill>
          <a:blip r:embed="rId3">
            <a:extLst>
              <a:ext uri="{28A0092B-C50C-407E-A947-70E740481C1C}">
                <a14:useLocalDpi xmlns:a14="http://schemas.microsoft.com/office/drawing/2010/main" val="0"/>
              </a:ext>
            </a:extLst>
          </a:blip>
          <a:srcRect l="47148" t="45692" r="5591" b="10406"/>
          <a:stretch>
            <a:fillRect/>
          </a:stretch>
        </p:blipFill>
        <p:spPr bwMode="auto">
          <a:xfrm>
            <a:off x="3418336" y="1706545"/>
            <a:ext cx="2056065" cy="178953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Box 1"/>
          <p:cNvSpPr txBox="1"/>
          <p:nvPr/>
        </p:nvSpPr>
        <p:spPr>
          <a:xfrm>
            <a:off x="1296613" y="3617899"/>
            <a:ext cx="4436792"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The Love of Jesus           The Anger of Muhammad</a:t>
            </a:r>
          </a:p>
        </p:txBody>
      </p:sp>
      <p:sp>
        <p:nvSpPr>
          <p:cNvPr id="3" name="Rectangle 2"/>
          <p:cNvSpPr/>
          <p:nvPr/>
        </p:nvSpPr>
        <p:spPr>
          <a:xfrm>
            <a:off x="6002551" y="842593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78</a:t>
            </a:r>
          </a:p>
        </p:txBody>
      </p:sp>
    </p:spTree>
    <p:extLst>
      <p:ext uri="{BB962C8B-B14F-4D97-AF65-F5344CB8AC3E}">
        <p14:creationId xmlns:p14="http://schemas.microsoft.com/office/powerpoint/2010/main" val="21543878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442" y="288370"/>
            <a:ext cx="5995116" cy="193899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a:latin typeface="Bodoni 72 Oldstyle Book" pitchFamily="2" charset="0"/>
                <a:cs typeface="Times New Roman" panose="02020603050405020304" pitchFamily="18" charset="0"/>
              </a:rPr>
              <a:t>PART THREE:</a:t>
            </a:r>
          </a:p>
          <a:p>
            <a:r>
              <a:rPr lang="en-US" dirty="0">
                <a:solidFill>
                  <a:srgbClr val="C00000"/>
                </a:solidFill>
                <a:latin typeface="Bodoni 72 Oldstyle Book" pitchFamily="2" charset="0"/>
                <a:cs typeface="Times New Roman" panose="02020603050405020304" pitchFamily="18" charset="0"/>
              </a:rPr>
              <a:t>	</a:t>
            </a:r>
          </a:p>
          <a:p>
            <a:r>
              <a:rPr lang="en-US" b="1" dirty="0">
                <a:solidFill>
                  <a:schemeClr val="accent1">
                    <a:lumMod val="75000"/>
                  </a:schemeClr>
                </a:solidFill>
                <a:latin typeface="BODONI 72 OLDSTYLE BOOK" pitchFamily="2" charset="0"/>
                <a:cs typeface="Times New Roman" panose="02020603050405020304" pitchFamily="18" charset="0"/>
              </a:rPr>
              <a:t>                                 THE CHARACTER OF THE PASTOR</a:t>
            </a:r>
          </a:p>
          <a:p>
            <a:endParaRPr lang="en-US" sz="1200" b="1" i="1" dirty="0">
              <a:latin typeface="Times New Roman" panose="02020603050405020304" pitchFamily="18" charset="0"/>
              <a:cs typeface="Times New Roman" panose="02020603050405020304" pitchFamily="18" charset="0"/>
            </a:endParaRPr>
          </a:p>
        </p:txBody>
      </p:sp>
      <p:pic>
        <p:nvPicPr>
          <p:cNvPr id="3074" name="Picture 2" descr="http://www.gardendalegoodshepherd.org/blog/wp-content/uploads/2012/09/Your-Not-Bus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542" y="3207026"/>
            <a:ext cx="4652718" cy="433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5644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0384" y="1962779"/>
            <a:ext cx="6020312" cy="7102201"/>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     </a:t>
            </a:r>
          </a:p>
          <a:p>
            <a:endParaRPr lang="en-US" sz="788" dirty="0">
              <a:latin typeface="Times New Roman" panose="02020603050405020304" pitchFamily="18" charset="0"/>
              <a:cs typeface="Times New Roman" panose="02020603050405020304" pitchFamily="18" charset="0"/>
            </a:endParaRPr>
          </a:p>
          <a:p>
            <a:endParaRPr lang="en-US" sz="788" dirty="0">
              <a:latin typeface="Times New Roman" panose="02020603050405020304" pitchFamily="18" charset="0"/>
              <a:cs typeface="Times New Roman" panose="02020603050405020304" pitchFamily="18" charset="0"/>
            </a:endParaRPr>
          </a:p>
          <a:p>
            <a:endParaRPr lang="en-US" sz="788" dirty="0">
              <a:latin typeface="Times New Roman" panose="02020603050405020304" pitchFamily="18" charset="0"/>
              <a:cs typeface="Times New Roman" panose="02020603050405020304" pitchFamily="18" charset="0"/>
            </a:endParaRPr>
          </a:p>
          <a:p>
            <a:endParaRPr lang="en-US" sz="788"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One of the ancient wonders of the world was the great wall of China.  This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amazing wall was constructed in sections over hundreds of years to defend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China from outside invaders.  The great wall of China currently spans over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5,500 miles making it the longest wall in the world.  Many believe that the great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wall of China was invincible to outside invaders.  But the wall was breached.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How did this amazing fortification fall to invaders?  Legend tells us that the wall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was not breached from without, but from within.  The opposing vandals bribed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guards and gained entry without ever firing a shot.  The mighty wall of China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could not protect her inhabitants from the frailty of the human heart.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r>
              <a:rPr lang="en-US" sz="1200" b="1" i="1" dirty="0">
                <a:solidFill>
                  <a:srgbClr val="C00000"/>
                </a:solidFill>
                <a:latin typeface="Times New Roman" panose="02020603050405020304" pitchFamily="18" charset="0"/>
                <a:cs typeface="Times New Roman" panose="02020603050405020304" pitchFamily="18" charset="0"/>
              </a:rPr>
              <a:t>Greed opened the gates of the powerful wall.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kingdom of God is like the great wall of China.  Most people focus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 the brick and mortar of the Church.  They marvel at beautiful spires that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dominate local skylines and place their trust in the credentials of Church leaders.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Yet, despite all the beauty of ministry, the human heart is overlooked.  Integrity 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overlooked and forgotten.  Every year hundreds of leaders fall from ministry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because their hearts were breached like the gates of the great wall of China.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2" name="Rectangle 1"/>
          <p:cNvSpPr/>
          <p:nvPr/>
        </p:nvSpPr>
        <p:spPr>
          <a:xfrm>
            <a:off x="1062490" y="172276"/>
            <a:ext cx="4802901" cy="1015663"/>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 </a:t>
            </a:r>
            <a:r>
              <a:rPr lang="en-US" sz="1400" b="1" dirty="0">
                <a:latin typeface="BODONI 72 OLDSTYLE BOOK" pitchFamily="2" charset="0"/>
                <a:cs typeface="Times New Roman" panose="02020603050405020304" pitchFamily="18" charset="0"/>
              </a:rPr>
              <a:t>Chapter Three: </a:t>
            </a:r>
            <a:endParaRPr lang="en-US" sz="1000" b="1" dirty="0">
              <a:latin typeface="BODONI 72 OLDSTYLE BOOK" pitchFamily="2" charset="0"/>
              <a:cs typeface="Times New Roman" panose="02020603050405020304" pitchFamily="18" charset="0"/>
            </a:endParaRPr>
          </a:p>
          <a:p>
            <a:pPr algn="ctr"/>
            <a:r>
              <a:rPr lang="en-US" sz="2400" b="1" dirty="0">
                <a:solidFill>
                  <a:schemeClr val="accent1">
                    <a:lumMod val="75000"/>
                  </a:schemeClr>
                </a:solidFill>
                <a:latin typeface="BODONI 72 OLDSTYLE BOOK" pitchFamily="2" charset="0"/>
                <a:cs typeface="Times New Roman" panose="02020603050405020304" pitchFamily="18" charset="0"/>
              </a:rPr>
              <a:t>The Integrity of the Pastor</a:t>
            </a:r>
            <a:endParaRPr lang="en-US" b="1" dirty="0">
              <a:solidFill>
                <a:schemeClr val="accent1">
                  <a:lumMod val="75000"/>
                </a:schemeClr>
              </a:solidFill>
              <a:latin typeface="BODONI 72 OLDSTYLE BOOK" pitchFamily="2"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5865391" y="8685860"/>
            <a:ext cx="473206"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79</a:t>
            </a:r>
          </a:p>
        </p:txBody>
      </p:sp>
      <p:pic>
        <p:nvPicPr>
          <p:cNvPr id="3074" name="Picture 2" descr="http://www.supercoloring.com/wp-content/main/2009_10/Great-wall-of-China-coloring-page.gif"/>
          <p:cNvPicPr>
            <a:picLocks noChangeAspect="1" noChangeArrowheads="1"/>
          </p:cNvPicPr>
          <p:nvPr/>
        </p:nvPicPr>
        <p:blipFill rotWithShape="1">
          <a:blip r:embed="rId2">
            <a:extLst>
              <a:ext uri="{28A0092B-C50C-407E-A947-70E740481C1C}">
                <a14:useLocalDpi xmlns:a14="http://schemas.microsoft.com/office/drawing/2010/main" val="0"/>
              </a:ext>
            </a:extLst>
          </a:blip>
          <a:srcRect t="35394" b="10902"/>
          <a:stretch/>
        </p:blipFill>
        <p:spPr bwMode="auto">
          <a:xfrm>
            <a:off x="1711765" y="1160303"/>
            <a:ext cx="3504349" cy="149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3880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9079" y="798128"/>
            <a:ext cx="5805519" cy="2492990"/>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The fleshly guards of the human heart are bribed by the powers of darkness.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gates of the heart are constantly being probed by darkness.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Most people focus on the brick and mortar of the Church, but fail to see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secret places beyond public view, </a:t>
            </a:r>
            <a:r>
              <a:rPr lang="en-US" sz="1200" b="1" u="sng" dirty="0">
                <a:latin typeface="Times New Roman" panose="02020603050405020304" pitchFamily="18" charset="0"/>
                <a:cs typeface="Times New Roman" panose="02020603050405020304" pitchFamily="18" charset="0"/>
              </a:rPr>
              <a:t>where darkness tempts the heart-gates of</a:t>
            </a:r>
          </a:p>
          <a:p>
            <a:endParaRPr lang="en-US" sz="1200" b="1" u="sng"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cs typeface="Times New Roman" panose="02020603050405020304" pitchFamily="18" charset="0"/>
              </a:rPr>
              <a:t>the leaders</a:t>
            </a:r>
            <a:r>
              <a:rPr lang="en-US" sz="1200" dirty="0">
                <a:latin typeface="Times New Roman" panose="02020603050405020304" pitchFamily="18" charset="0"/>
                <a:cs typeface="Times New Roman" panose="02020603050405020304" pitchFamily="18" charset="0"/>
              </a:rPr>
              <a:t>. When the gates of the wall are breached, the inhabitants suffer.   As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consequence of  breached hearts in leadership, the Church suffers from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hands of spiritual vandals.   </a:t>
            </a:r>
          </a:p>
        </p:txBody>
      </p:sp>
      <p:sp>
        <p:nvSpPr>
          <p:cNvPr id="2" name="Rectangle 1"/>
          <p:cNvSpPr/>
          <p:nvPr/>
        </p:nvSpPr>
        <p:spPr>
          <a:xfrm>
            <a:off x="909079" y="5170825"/>
            <a:ext cx="5719603" cy="3785652"/>
          </a:xfrm>
          <a:prstGeom prst="rect">
            <a:avLst/>
          </a:prstGeom>
        </p:spPr>
        <p:txBody>
          <a:bodyPr wrap="square">
            <a:spAutoFit/>
          </a:bodyPr>
          <a:lstStyle/>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Leaders at the gate must be prepared for the whispers of darkness.  Yet, most of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preparation for becoming a minister is technical.  A pastor’s training typically focuses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 learning how to do the mechanics of ministry.  Students learn how to prepare for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sermon, and how to dress according to the denominational codes.  After four years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training, the young minister graduates from college and eagerly begins to stand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guard over his flock.  The enemy stands ready to welcome the new minister to his post.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Slowly the dark vandals will test the heart gates of the new minister to destroy them.</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3" name="Rectangle 2"/>
          <p:cNvSpPr/>
          <p:nvPr/>
        </p:nvSpPr>
        <p:spPr>
          <a:xfrm>
            <a:off x="6005655" y="844117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80</a:t>
            </a:r>
          </a:p>
        </p:txBody>
      </p:sp>
      <p:pic>
        <p:nvPicPr>
          <p:cNvPr id="5" name="Picture 2">
            <a:extLst>
              <a:ext uri="{FF2B5EF4-FFF2-40B4-BE49-F238E27FC236}">
                <a16:creationId xmlns:a16="http://schemas.microsoft.com/office/drawing/2014/main" id="{8B406305-7B5D-854F-9DAB-34561657A3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4" b="13548"/>
          <a:stretch/>
        </p:blipFill>
        <p:spPr bwMode="auto">
          <a:xfrm>
            <a:off x="2078347" y="3383883"/>
            <a:ext cx="2883617" cy="215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124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8009" y="635631"/>
            <a:ext cx="5849991" cy="7536807"/>
          </a:xfrm>
          <a:prstGeom prst="rect">
            <a:avLst/>
          </a:prstGeom>
        </p:spPr>
        <p:txBody>
          <a:bodyPr wrap="square">
            <a:spAutoFit/>
          </a:bodyPr>
          <a:lstStyle/>
          <a:p>
            <a:endParaRPr lang="en-US" sz="788" dirty="0">
              <a:latin typeface="Times New Roman" panose="02020603050405020304" pitchFamily="18" charset="0"/>
              <a:cs typeface="Times New Roman" panose="02020603050405020304" pitchFamily="18" charset="0"/>
            </a:endParaRPr>
          </a:p>
          <a:p>
            <a:endParaRPr lang="en-US" sz="788"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entered full time ministry twenty years ago.  Although I had been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trained at a good Bible college, I felt unprepared for most aspects of ministry.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had to learn how to conduct a funeral with empathy.  I had to learn how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facilitate a wedding with joy.  I did not know how to lead committees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successfully.  I was not prepared for church politics.  I had to go to conferences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learn about creating vision.  I was not prepared for the massive amount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pastoral counsel needed in a local church.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After twenty years of ministry, I found that the greatest challenge of ministry was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not in the functions of ministry!  Maintaining the integrity of my heart is my greatest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challenge in ministry.   My heart, like the guards at the great wall of China, feels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sway of temptation.  My heart often seems more concerned about how many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people are attending our church than the individuals who make up our church.  If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people leave the church I can feel tempted to quit my post.  If the offering is low, I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can feel like a failure.  If an attractive woman is present, I can feel tempted.  Over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years I have struggled with my fleshy heart.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love the Lord and I honestly desire to expand His kingdom with integrity,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but the constant whispers of the dark vandals seeking entrance can be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overwhelming.  A daily submission to Jesus Christ is necessary in order to be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filled with the Holy Spirit.  </a:t>
            </a:r>
          </a:p>
        </p:txBody>
      </p:sp>
      <p:sp>
        <p:nvSpPr>
          <p:cNvPr id="2" name="Rectangle 1"/>
          <p:cNvSpPr/>
          <p:nvPr/>
        </p:nvSpPr>
        <p:spPr>
          <a:xfrm>
            <a:off x="5956831" y="8465673"/>
            <a:ext cx="38343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81</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0162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6955" y="935257"/>
            <a:ext cx="5471160" cy="729430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If you have been </a:t>
            </a:r>
            <a:r>
              <a:rPr lang="en-US" sz="1200" b="1" u="sng" dirty="0">
                <a:latin typeface="Times New Roman" panose="02020603050405020304" pitchFamily="18" charset="0"/>
                <a:cs typeface="Times New Roman" panose="02020603050405020304" pitchFamily="18" charset="0"/>
              </a:rPr>
              <a:t>called</a:t>
            </a:r>
            <a:r>
              <a:rPr lang="en-US" sz="1200" dirty="0">
                <a:latin typeface="Times New Roman" panose="02020603050405020304" pitchFamily="18" charset="0"/>
                <a:cs typeface="Times New Roman" panose="02020603050405020304" pitchFamily="18" charset="0"/>
              </a:rPr>
              <a:t> to serve a local church, you will be able to endure the ups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and downs of ministry.  If you really know that God called you into ministry,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will be able to stay the course.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However, if you are uncertain about your call to ministry, you will not have the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confidence to stay during difficult times.  Thousands of pastors leave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ministry every year in America.  I knew a pastor that became very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discouraged and left the ministry.  When I talked with him about his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decision to quit, he said, “I didn’t sign up for this”.  He did not have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confidence that God called him to serve, so in a difficult time he quit!</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If you serve without knowing that God actually called, you into ministry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then</a:t>
            </a:r>
            <a:r>
              <a:rPr lang="en-US" sz="1200" b="1" dirty="0">
                <a:latin typeface="Times New Roman" panose="02020603050405020304" pitchFamily="18" charset="0"/>
                <a:cs typeface="Times New Roman" panose="02020603050405020304" pitchFamily="18" charset="0"/>
              </a:rPr>
              <a:t> your obligation to stay is self satisfaction instead of godly obedience</a:t>
            </a:r>
            <a:r>
              <a:rPr lang="en-US" sz="1200" dirty="0">
                <a:latin typeface="Times New Roman" panose="02020603050405020304" pitchFamily="18" charset="0"/>
                <a:cs typeface="Times New Roman" panose="02020603050405020304" pitchFamily="18" charset="0"/>
              </a:rPr>
              <a:t>.</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Because I absolutely know that God called me to serve as a pastor, I can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continue to serve even in difficult times.  The reason is simple but profound!</a:t>
            </a:r>
          </a:p>
          <a:p>
            <a:endParaRPr lang="en-US" sz="1200" dirty="0">
              <a:latin typeface="Times New Roman" panose="02020603050405020304" pitchFamily="18" charset="0"/>
              <a:cs typeface="Times New Roman" panose="02020603050405020304" pitchFamily="18" charset="0"/>
            </a:endParaRPr>
          </a:p>
          <a:p>
            <a:r>
              <a:rPr lang="en-US" sz="1200" b="1" dirty="0">
                <a:solidFill>
                  <a:srgbClr val="C00000"/>
                </a:solidFill>
                <a:latin typeface="Times New Roman" panose="02020603050405020304" pitchFamily="18" charset="0"/>
                <a:cs typeface="Times New Roman" panose="02020603050405020304" pitchFamily="18" charset="0"/>
              </a:rPr>
              <a:t>My service is based on obedience to God not personal satisfaction</a:t>
            </a:r>
            <a:r>
              <a:rPr lang="en-US" sz="1200" dirty="0">
                <a:latin typeface="Times New Roman" panose="02020603050405020304" pitchFamily="18" charset="0"/>
                <a:cs typeface="Times New Roman" panose="02020603050405020304" pitchFamily="18" charset="0"/>
              </a:rPr>
              <a:t>.  If you</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entered ministry just to make money or because you wanted to do something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good you will struggle during difficult times.  Jesus talked about the importance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being called into ministry.  He loves his flock more than anything!  He calls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shepherds to take care of his Church!  Are you called into ministry?</a:t>
            </a:r>
          </a:p>
        </p:txBody>
      </p:sp>
      <p:sp>
        <p:nvSpPr>
          <p:cNvPr id="5" name="Rectangle 4"/>
          <p:cNvSpPr/>
          <p:nvPr/>
        </p:nvSpPr>
        <p:spPr>
          <a:xfrm>
            <a:off x="6001621" y="8405921"/>
            <a:ext cx="306494"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3</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1203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1100" y="874540"/>
            <a:ext cx="5562600" cy="7725192"/>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A pastor can often feel spiritually dysfunctional.  He can enjoy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mountain top experience on Sunday, only to fall into a valley of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temptation on Monday.  He can feel the sting of  personal sin,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while trying to help someone in need.  The constant division between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preaching in faith and living in temptation can produce </a:t>
            </a:r>
            <a:r>
              <a:rPr lang="en-US" sz="1200" b="1" dirty="0">
                <a:latin typeface="Times New Roman" panose="02020603050405020304" pitchFamily="18" charset="0"/>
                <a:cs typeface="Times New Roman" panose="02020603050405020304" pitchFamily="18" charset="0"/>
              </a:rPr>
              <a:t>burnout</a:t>
            </a:r>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You are not alone in your battle over sin and darkness!  Even Jesus was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tempted by the devil!  The Holy Spirit led Jesus to the wilderness for 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time of prayer and fasting.  While Jesus was preparing for his ministry,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devil appeared to him three times.  Each time </a:t>
            </a:r>
            <a:r>
              <a:rPr lang="en-US" sz="1200" b="1" dirty="0">
                <a:latin typeface="Times New Roman" panose="02020603050405020304" pitchFamily="18" charset="0"/>
                <a:cs typeface="Times New Roman" panose="02020603050405020304" pitchFamily="18" charset="0"/>
              </a:rPr>
              <a:t>the enemy attempted to</a:t>
            </a:r>
          </a:p>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defeat the integrity of Jesus</a:t>
            </a:r>
            <a:r>
              <a:rPr lang="en-US" sz="1200" dirty="0">
                <a:latin typeface="Times New Roman" panose="02020603050405020304" pitchFamily="18" charset="0"/>
                <a:cs typeface="Times New Roman" panose="02020603050405020304" pitchFamily="18" charset="0"/>
              </a:rPr>
              <a:t>.  It is interesting to note that Satan switched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tactics when he failed.  Each of the three temptations tested Jesus 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different areas!  This is an important lesson for us to consider.  If we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are successful in resisting the devil in one area, be assured that he will</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switch his tactics and test you in another area!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believe ministers are special targets of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enemy!  If a pastor falls into immorality, the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congregation suffers. You must be prepared for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spiritual warfare in ministry!</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_________________________ </a:t>
            </a:r>
          </a:p>
          <a:p>
            <a:r>
              <a:rPr lang="en-US" sz="1200" dirty="0">
                <a:latin typeface="Times New Roman" panose="02020603050405020304" pitchFamily="18" charset="0"/>
                <a:cs typeface="Times New Roman" panose="02020603050405020304" pitchFamily="18" charset="0"/>
              </a:rPr>
              <a:t>25.  Matthew 4:1-11  </a:t>
            </a:r>
          </a:p>
        </p:txBody>
      </p:sp>
      <p:sp>
        <p:nvSpPr>
          <p:cNvPr id="4" name="TextBox 3"/>
          <p:cNvSpPr txBox="1"/>
          <p:nvPr/>
        </p:nvSpPr>
        <p:spPr>
          <a:xfrm>
            <a:off x="3424157" y="3859079"/>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25</a:t>
            </a:r>
          </a:p>
        </p:txBody>
      </p:sp>
      <p:sp>
        <p:nvSpPr>
          <p:cNvPr id="5" name="Rectangle 4"/>
          <p:cNvSpPr/>
          <p:nvPr/>
        </p:nvSpPr>
        <p:spPr>
          <a:xfrm>
            <a:off x="5914678" y="8445843"/>
            <a:ext cx="428322"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82</a:t>
            </a:r>
            <a:endParaRPr lang="en-US" sz="1100" dirty="0">
              <a:latin typeface="Times New Roman" panose="02020603050405020304" pitchFamily="18" charset="0"/>
              <a:cs typeface="Times New Roman" panose="02020603050405020304" pitchFamily="18" charset="0"/>
            </a:endParaRPr>
          </a:p>
        </p:txBody>
      </p:sp>
      <p:pic>
        <p:nvPicPr>
          <p:cNvPr id="2050" name="Picture 2" descr="http://4.bp.blogspot.com/-Dj9KJNao1ZY/TxzTIjNdOJI/AAAAAAAAAmQ/09a3PZc2LUE/s1600/Armor+of+G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5745540"/>
            <a:ext cx="2050400" cy="27947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4292600" y="6307175"/>
            <a:ext cx="0" cy="312082"/>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4356340" y="7970808"/>
            <a:ext cx="698739" cy="415498"/>
          </a:xfrm>
          <a:prstGeom prst="rect">
            <a:avLst/>
          </a:prstGeom>
          <a:solidFill>
            <a:schemeClr val="bg1"/>
          </a:solidFill>
          <a:ln w="6350">
            <a:solidFill>
              <a:schemeClr val="tx1"/>
            </a:solidFill>
          </a:ln>
        </p:spPr>
        <p:txBody>
          <a:bodyPr wrap="square" rtlCol="0">
            <a:spAutoFit/>
          </a:bodyPr>
          <a:lstStyle/>
          <a:p>
            <a:r>
              <a:rPr lang="en-US" sz="700" dirty="0"/>
              <a:t>Sword of the spirit, the word of God</a:t>
            </a:r>
          </a:p>
        </p:txBody>
      </p:sp>
    </p:spTree>
    <p:extLst>
      <p:ext uri="{BB962C8B-B14F-4D97-AF65-F5344CB8AC3E}">
        <p14:creationId xmlns:p14="http://schemas.microsoft.com/office/powerpoint/2010/main" val="10333934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4679" y="143526"/>
            <a:ext cx="5562600" cy="369332"/>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Three Temptations of Jesus Christ</a:t>
            </a:r>
            <a:endParaRPr lang="en-US" sz="14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69150964"/>
              </p:ext>
            </p:extLst>
          </p:nvPr>
        </p:nvGraphicFramePr>
        <p:xfrm>
          <a:off x="1144455" y="2419666"/>
          <a:ext cx="5162444" cy="5951220"/>
        </p:xfrm>
        <a:graphic>
          <a:graphicData uri="http://schemas.openxmlformats.org/drawingml/2006/table">
            <a:tbl>
              <a:tblPr firstRow="1" bandRow="1">
                <a:tableStyleId>{5C22544A-7EE6-4342-B048-85BDC9FD1C3A}</a:tableStyleId>
              </a:tblPr>
              <a:tblGrid>
                <a:gridCol w="1713733">
                  <a:extLst>
                    <a:ext uri="{9D8B030D-6E8A-4147-A177-3AD203B41FA5}">
                      <a16:colId xmlns:a16="http://schemas.microsoft.com/office/drawing/2014/main" val="20000"/>
                    </a:ext>
                  </a:extLst>
                </a:gridCol>
                <a:gridCol w="1713733">
                  <a:extLst>
                    <a:ext uri="{9D8B030D-6E8A-4147-A177-3AD203B41FA5}">
                      <a16:colId xmlns:a16="http://schemas.microsoft.com/office/drawing/2014/main" val="20001"/>
                    </a:ext>
                  </a:extLst>
                </a:gridCol>
                <a:gridCol w="1734978">
                  <a:extLst>
                    <a:ext uri="{9D8B030D-6E8A-4147-A177-3AD203B41FA5}">
                      <a16:colId xmlns:a16="http://schemas.microsoft.com/office/drawing/2014/main" val="20002"/>
                    </a:ext>
                  </a:extLst>
                </a:gridCol>
              </a:tblGrid>
              <a:tr h="1270769">
                <a:tc>
                  <a:txBody>
                    <a:bodyPr/>
                    <a:lstStyle/>
                    <a:p>
                      <a:r>
                        <a:rPr lang="en-US" sz="2000" b="0" dirty="0">
                          <a:solidFill>
                            <a:srgbClr val="FFFF00"/>
                          </a:solidFill>
                        </a:rPr>
                        <a:t>Food</a:t>
                      </a:r>
                    </a:p>
                    <a:p>
                      <a:r>
                        <a:rPr lang="en-US" sz="1200" b="0" dirty="0"/>
                        <a:t>Satan tempted Jesus to eat food outside</a:t>
                      </a:r>
                      <a:r>
                        <a:rPr lang="en-US" sz="1200" b="0" baseline="0" dirty="0"/>
                        <a:t> of Gods will. </a:t>
                      </a:r>
                      <a:endParaRPr lang="en-US" sz="1200" b="0" dirty="0"/>
                    </a:p>
                  </a:txBody>
                  <a:tcPr>
                    <a:solidFill>
                      <a:schemeClr val="tx1"/>
                    </a:solidFill>
                  </a:tcPr>
                </a:tc>
                <a:tc>
                  <a:txBody>
                    <a:bodyPr/>
                    <a:lstStyle/>
                    <a:p>
                      <a:r>
                        <a:rPr lang="en-US" sz="2000" b="0" dirty="0">
                          <a:solidFill>
                            <a:srgbClr val="FFFF00"/>
                          </a:solidFill>
                        </a:rPr>
                        <a:t>The Pinnacle</a:t>
                      </a:r>
                    </a:p>
                    <a:p>
                      <a:r>
                        <a:rPr lang="en-US" sz="1200" b="0" dirty="0"/>
                        <a:t>Satan tempted Jesus to prove his</a:t>
                      </a:r>
                      <a:r>
                        <a:rPr lang="en-US" sz="1200" b="0" baseline="0" dirty="0"/>
                        <a:t> identity by jumping off the pinnacle.</a:t>
                      </a:r>
                      <a:endParaRPr lang="en-US" sz="1200" b="0" dirty="0"/>
                    </a:p>
                  </a:txBody>
                  <a:tcPr>
                    <a:solidFill>
                      <a:schemeClr val="tx1"/>
                    </a:solidFill>
                  </a:tcPr>
                </a:tc>
                <a:tc>
                  <a:txBody>
                    <a:bodyPr/>
                    <a:lstStyle/>
                    <a:p>
                      <a:r>
                        <a:rPr lang="en-US" sz="2000" b="0" dirty="0">
                          <a:solidFill>
                            <a:srgbClr val="FFFF00"/>
                          </a:solidFill>
                        </a:rPr>
                        <a:t>Kingdoms</a:t>
                      </a:r>
                    </a:p>
                    <a:p>
                      <a:r>
                        <a:rPr lang="en-US" sz="1200" b="0" dirty="0"/>
                        <a:t>Satan tempted Jesus to disobey God’s plan</a:t>
                      </a:r>
                      <a:r>
                        <a:rPr lang="en-US" sz="1200" b="0" baseline="0" dirty="0"/>
                        <a:t> for redemption by bowing to Satan to gain all the kingdoms of the world.</a:t>
                      </a:r>
                      <a:endParaRPr lang="en-US" sz="1200" b="0" dirty="0"/>
                    </a:p>
                  </a:txBody>
                  <a:tcPr>
                    <a:solidFill>
                      <a:schemeClr val="tx1"/>
                    </a:solidFill>
                  </a:tcPr>
                </a:tc>
                <a:extLst>
                  <a:ext uri="{0D108BD9-81ED-4DB2-BD59-A6C34878D82A}">
                    <a16:rowId xmlns:a16="http://schemas.microsoft.com/office/drawing/2014/main" val="10000"/>
                  </a:ext>
                </a:extLst>
              </a:tr>
              <a:tr h="1374203">
                <a:tc>
                  <a:txBody>
                    <a:bodyPr/>
                    <a:lstStyle/>
                    <a:p>
                      <a:r>
                        <a:rPr lang="en-US" b="1" dirty="0">
                          <a:solidFill>
                            <a:srgbClr val="C00000"/>
                          </a:solidFill>
                        </a:rPr>
                        <a:t>The test of the flesh. </a:t>
                      </a:r>
                      <a:r>
                        <a:rPr lang="en-US" sz="1200" dirty="0"/>
                        <a:t>Satan will test our flesh. He will test our integrity by tempting our flesh. </a:t>
                      </a:r>
                    </a:p>
                  </a:txBody>
                  <a:tcPr/>
                </a:tc>
                <a:tc>
                  <a:txBody>
                    <a:bodyPr/>
                    <a:lstStyle/>
                    <a:p>
                      <a:r>
                        <a:rPr lang="en-US" b="1" dirty="0">
                          <a:solidFill>
                            <a:srgbClr val="C00000"/>
                          </a:solidFill>
                        </a:rPr>
                        <a:t>The test of faith.</a:t>
                      </a:r>
                    </a:p>
                    <a:p>
                      <a:r>
                        <a:rPr lang="en-US" sz="1200" dirty="0"/>
                        <a:t>Satan</a:t>
                      </a:r>
                      <a:r>
                        <a:rPr lang="en-US" sz="1200" baseline="0" dirty="0"/>
                        <a:t> will test your call to ministry. He will challenge your identity and attempt to distort your calling.</a:t>
                      </a:r>
                      <a:endParaRPr lang="en-US" sz="1200" dirty="0"/>
                    </a:p>
                  </a:txBody>
                  <a:tcPr/>
                </a:tc>
                <a:tc>
                  <a:txBody>
                    <a:bodyPr/>
                    <a:lstStyle/>
                    <a:p>
                      <a:r>
                        <a:rPr lang="en-US" b="1" dirty="0">
                          <a:solidFill>
                            <a:srgbClr val="C00000"/>
                          </a:solidFill>
                        </a:rPr>
                        <a:t>The test of obedience.</a:t>
                      </a:r>
                    </a:p>
                    <a:p>
                      <a:r>
                        <a:rPr lang="en-US" sz="1200" dirty="0"/>
                        <a:t>Satan offered Jesus the easy way in ministry. He offered Jesus the kingdoms of the world without the cross! </a:t>
                      </a:r>
                    </a:p>
                  </a:txBody>
                  <a:tcPr/>
                </a:tc>
                <a:extLst>
                  <a:ext uri="{0D108BD9-81ED-4DB2-BD59-A6C34878D82A}">
                    <a16:rowId xmlns:a16="http://schemas.microsoft.com/office/drawing/2014/main" val="10001"/>
                  </a:ext>
                </a:extLst>
              </a:tr>
              <a:tr h="3125205">
                <a:tc>
                  <a:txBody>
                    <a:bodyPr/>
                    <a:lstStyle/>
                    <a:p>
                      <a:pPr marL="0" indent="0">
                        <a:buNone/>
                      </a:pPr>
                      <a:r>
                        <a:rPr lang="en-US" sz="1200" baseline="0" dirty="0">
                          <a:solidFill>
                            <a:srgbClr val="C00000"/>
                          </a:solidFill>
                        </a:rPr>
                        <a:t>Attacks on your flesh</a:t>
                      </a:r>
                    </a:p>
                    <a:p>
                      <a:pPr marL="0" indent="0">
                        <a:buNone/>
                      </a:pPr>
                      <a:endParaRPr lang="en-US" sz="1200" baseline="0" dirty="0">
                        <a:solidFill>
                          <a:srgbClr val="C00000"/>
                        </a:solidFill>
                      </a:endParaRPr>
                    </a:p>
                    <a:p>
                      <a:pPr marL="0" indent="0">
                        <a:buNone/>
                      </a:pPr>
                      <a:r>
                        <a:rPr lang="en-US" sz="1200" baseline="0" dirty="0"/>
                        <a:t>Sexual immorality</a:t>
                      </a:r>
                    </a:p>
                    <a:p>
                      <a:pPr marL="0" indent="0">
                        <a:buNone/>
                      </a:pPr>
                      <a:r>
                        <a:rPr lang="en-US" sz="1200" baseline="0" dirty="0"/>
                        <a:t>Adultery</a:t>
                      </a:r>
                    </a:p>
                    <a:p>
                      <a:pPr marL="0" indent="0">
                        <a:buNone/>
                      </a:pPr>
                      <a:r>
                        <a:rPr lang="en-US" sz="1200" baseline="0" dirty="0"/>
                        <a:t>Pornography</a:t>
                      </a:r>
                    </a:p>
                    <a:p>
                      <a:pPr marL="0" indent="0">
                        <a:buNone/>
                      </a:pPr>
                      <a:r>
                        <a:rPr lang="en-US" sz="1200" baseline="0" dirty="0"/>
                        <a:t>Gluttony</a:t>
                      </a:r>
                    </a:p>
                    <a:p>
                      <a:pPr marL="0" indent="0">
                        <a:buNone/>
                      </a:pPr>
                      <a:r>
                        <a:rPr lang="en-US" sz="1200" baseline="0" dirty="0"/>
                        <a:t>Laziness</a:t>
                      </a:r>
                    </a:p>
                    <a:p>
                      <a:pPr marL="0" indent="0">
                        <a:buNone/>
                      </a:pPr>
                      <a:r>
                        <a:rPr lang="en-US" sz="1200" baseline="0" dirty="0"/>
                        <a:t>Financial immorality</a:t>
                      </a:r>
                    </a:p>
                    <a:p>
                      <a:pPr marL="0" indent="0">
                        <a:buNone/>
                      </a:pPr>
                      <a:r>
                        <a:rPr lang="en-US" sz="1200" baseline="0" dirty="0"/>
                        <a:t>Lying</a:t>
                      </a:r>
                    </a:p>
                    <a:p>
                      <a:pPr marL="0" indent="0">
                        <a:buNone/>
                      </a:pPr>
                      <a:r>
                        <a:rPr lang="en-US" sz="1200" baseline="0" dirty="0"/>
                        <a:t>Cheating &amp; Stealing</a:t>
                      </a:r>
                    </a:p>
                    <a:p>
                      <a:pPr marL="0" indent="0">
                        <a:buNone/>
                      </a:pPr>
                      <a:endParaRPr lang="en-US" sz="1200" baseline="0" dirty="0"/>
                    </a:p>
                    <a:p>
                      <a:pPr marL="0" indent="0">
                        <a:buNone/>
                      </a:pPr>
                      <a:r>
                        <a:rPr lang="en-US" sz="1200" baseline="0" dirty="0"/>
                        <a:t>Learn to appropriate the truth that you have been crucified with Christ! </a:t>
                      </a:r>
                      <a:r>
                        <a:rPr lang="en-US" sz="1050" baseline="0" dirty="0">
                          <a:solidFill>
                            <a:srgbClr val="FF0000"/>
                          </a:solidFill>
                        </a:rPr>
                        <a:t>Galatians 2:20</a:t>
                      </a:r>
                    </a:p>
                    <a:p>
                      <a:pPr marL="0" indent="0">
                        <a:buNone/>
                      </a:pPr>
                      <a:endParaRPr lang="en-US" sz="1200" baseline="0" dirty="0"/>
                    </a:p>
                    <a:p>
                      <a:pPr marL="0" indent="0">
                        <a:buNone/>
                      </a:pPr>
                      <a:endParaRPr lang="en-US" baseline="0" dirty="0"/>
                    </a:p>
                  </a:txBody>
                  <a:tcPr/>
                </a:tc>
                <a:tc>
                  <a:txBody>
                    <a:bodyPr/>
                    <a:lstStyle/>
                    <a:p>
                      <a:r>
                        <a:rPr lang="en-US" sz="1200" dirty="0">
                          <a:solidFill>
                            <a:srgbClr val="C00000"/>
                          </a:solidFill>
                        </a:rPr>
                        <a:t>Attacks on your calling</a:t>
                      </a:r>
                    </a:p>
                    <a:p>
                      <a:endParaRPr lang="en-US" sz="1200" dirty="0">
                        <a:solidFill>
                          <a:srgbClr val="C00000"/>
                        </a:solidFill>
                      </a:endParaRPr>
                    </a:p>
                    <a:p>
                      <a:r>
                        <a:rPr lang="en-US" sz="1200" dirty="0"/>
                        <a:t>Gossip about</a:t>
                      </a:r>
                      <a:r>
                        <a:rPr lang="en-US" sz="1200" baseline="0" dirty="0"/>
                        <a:t> you</a:t>
                      </a:r>
                      <a:endParaRPr lang="en-US" sz="1200" dirty="0"/>
                    </a:p>
                    <a:p>
                      <a:r>
                        <a:rPr lang="en-US" sz="1200" dirty="0"/>
                        <a:t>Accusations against you</a:t>
                      </a:r>
                    </a:p>
                    <a:p>
                      <a:r>
                        <a:rPr lang="en-US" sz="1200" dirty="0"/>
                        <a:t>Pride</a:t>
                      </a:r>
                    </a:p>
                    <a:p>
                      <a:r>
                        <a:rPr lang="en-US" sz="1200" dirty="0"/>
                        <a:t>Offenses</a:t>
                      </a:r>
                    </a:p>
                    <a:p>
                      <a:r>
                        <a:rPr lang="en-US" sz="1200" dirty="0"/>
                        <a:t>Anger</a:t>
                      </a:r>
                    </a:p>
                    <a:p>
                      <a:r>
                        <a:rPr lang="en-US" sz="1200" dirty="0"/>
                        <a:t>Envy</a:t>
                      </a:r>
                    </a:p>
                    <a:p>
                      <a:r>
                        <a:rPr lang="en-US" sz="1200" dirty="0"/>
                        <a:t>Performance</a:t>
                      </a:r>
                    </a:p>
                    <a:p>
                      <a:r>
                        <a:rPr lang="en-US" sz="1200" dirty="0"/>
                        <a:t>Politics</a:t>
                      </a:r>
                    </a:p>
                    <a:p>
                      <a:endParaRPr lang="en-US" sz="1200" dirty="0"/>
                    </a:p>
                    <a:p>
                      <a:r>
                        <a:rPr lang="en-US" sz="1200" dirty="0"/>
                        <a:t>Know your identity</a:t>
                      </a:r>
                      <a:r>
                        <a:rPr lang="en-US" sz="1200" baseline="0" dirty="0"/>
                        <a:t> in Christ. Rest in His divine purposes for your life!</a:t>
                      </a:r>
                    </a:p>
                    <a:p>
                      <a:r>
                        <a:rPr lang="en-US" sz="1050" baseline="0" dirty="0">
                          <a:solidFill>
                            <a:srgbClr val="FF0000"/>
                          </a:solidFill>
                        </a:rPr>
                        <a:t>Romans 8</a:t>
                      </a:r>
                      <a:endParaRPr lang="en-US" sz="1050" dirty="0">
                        <a:solidFill>
                          <a:srgbClr val="FF0000"/>
                        </a:solidFill>
                      </a:endParaRPr>
                    </a:p>
                    <a:p>
                      <a:endParaRPr lang="en-US" sz="1200" dirty="0"/>
                    </a:p>
                  </a:txBody>
                  <a:tcPr/>
                </a:tc>
                <a:tc>
                  <a:txBody>
                    <a:bodyPr/>
                    <a:lstStyle/>
                    <a:p>
                      <a:r>
                        <a:rPr lang="en-US" sz="1200" dirty="0">
                          <a:solidFill>
                            <a:srgbClr val="C00000"/>
                          </a:solidFill>
                        </a:rPr>
                        <a:t>Attacks on your obedience</a:t>
                      </a:r>
                    </a:p>
                    <a:p>
                      <a:endParaRPr lang="en-US" sz="1200" dirty="0">
                        <a:solidFill>
                          <a:srgbClr val="C00000"/>
                        </a:solidFill>
                      </a:endParaRPr>
                    </a:p>
                    <a:p>
                      <a:r>
                        <a:rPr lang="en-US" sz="1200" dirty="0"/>
                        <a:t>Unwilling to bear the cross of Jesus</a:t>
                      </a:r>
                    </a:p>
                    <a:p>
                      <a:endParaRPr lang="en-US" sz="1200" dirty="0"/>
                    </a:p>
                    <a:p>
                      <a:r>
                        <a:rPr lang="en-US" sz="1200" dirty="0"/>
                        <a:t>Compromise</a:t>
                      </a:r>
                    </a:p>
                    <a:p>
                      <a:r>
                        <a:rPr lang="en-US" sz="1200" dirty="0"/>
                        <a:t>Man pleaser</a:t>
                      </a:r>
                    </a:p>
                    <a:p>
                      <a:r>
                        <a:rPr lang="en-US" sz="1200" dirty="0"/>
                        <a:t>Religious </a:t>
                      </a:r>
                    </a:p>
                    <a:p>
                      <a:r>
                        <a:rPr lang="en-US" sz="1200" dirty="0"/>
                        <a:t>Career </a:t>
                      </a:r>
                    </a:p>
                    <a:p>
                      <a:r>
                        <a:rPr lang="en-US" sz="1200" dirty="0"/>
                        <a:t>Comfortable</a:t>
                      </a:r>
                    </a:p>
                    <a:p>
                      <a:endParaRPr lang="en-US" sz="1200" dirty="0"/>
                    </a:p>
                    <a:p>
                      <a:r>
                        <a:rPr lang="en-US" sz="1200" dirty="0"/>
                        <a:t>Take up your cross and follow Jesus! Be willing to suffer for the gospel!</a:t>
                      </a:r>
                    </a:p>
                    <a:p>
                      <a:r>
                        <a:rPr lang="en-US" sz="1050" dirty="0">
                          <a:solidFill>
                            <a:srgbClr val="FF0000"/>
                          </a:solidFill>
                        </a:rPr>
                        <a:t>Matthew 16:24</a:t>
                      </a:r>
                    </a:p>
                  </a:txBody>
                  <a:tcPr/>
                </a:tc>
                <a:extLst>
                  <a:ext uri="{0D108BD9-81ED-4DB2-BD59-A6C34878D82A}">
                    <a16:rowId xmlns:a16="http://schemas.microsoft.com/office/drawing/2014/main" val="10002"/>
                  </a:ext>
                </a:extLst>
              </a:tr>
            </a:tbl>
          </a:graphicData>
        </a:graphic>
      </p:graphicFrame>
      <p:pic>
        <p:nvPicPr>
          <p:cNvPr id="2050" name="Picture 2" descr="http://www.soc-wus.org/images/c_temptation_pic.jp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49335" y="1066800"/>
            <a:ext cx="1718582" cy="13671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revknits.files.wordpress.com/2013/02/satan-tempts-jesus-el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159539" y="1066800"/>
            <a:ext cx="1685925" cy="13569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ttp://bp0.blogger.com/_WXCMiEk4T7I/Rlb0Mr1CRSI/AAAAAAAAALQ/YQ5367Zh8xs/s320/temptation+of+christ.jpg"/>
          <p:cNvPicPr>
            <a:picLocks noChangeAspect="1" noChangeArrowheads="1"/>
          </p:cNvPicPr>
          <p:nvPr/>
        </p:nvPicPr>
        <p:blipFill rotWithShape="1">
          <a:blip r:embed="rId4">
            <a:extLst>
              <a:ext uri="{28A0092B-C50C-407E-A947-70E740481C1C}">
                <a14:useLocalDpi xmlns:a14="http://schemas.microsoft.com/office/drawing/2010/main" val="0"/>
              </a:ext>
            </a:extLst>
          </a:blip>
          <a:srcRect l="40504" t="9068" r="6940" b="20697"/>
          <a:stretch/>
        </p:blipFill>
        <p:spPr bwMode="auto">
          <a:xfrm>
            <a:off x="4563835" y="1066800"/>
            <a:ext cx="1732095" cy="13671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994931" y="8430242"/>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83</a:t>
            </a:r>
          </a:p>
        </p:txBody>
      </p:sp>
      <p:sp>
        <p:nvSpPr>
          <p:cNvPr id="4" name="Rectangle 3">
            <a:extLst>
              <a:ext uri="{FF2B5EF4-FFF2-40B4-BE49-F238E27FC236}">
                <a16:creationId xmlns:a16="http://schemas.microsoft.com/office/drawing/2014/main" id="{B4F21650-51B6-8B4F-A84A-1677C43FCFBF}"/>
              </a:ext>
            </a:extLst>
          </p:cNvPr>
          <p:cNvSpPr/>
          <p:nvPr/>
        </p:nvSpPr>
        <p:spPr>
          <a:xfrm>
            <a:off x="1547035" y="773114"/>
            <a:ext cx="4357283" cy="461665"/>
          </a:xfrm>
          <a:prstGeom prst="rect">
            <a:avLst/>
          </a:prstGeom>
          <a:noFill/>
        </p:spPr>
        <p:txBody>
          <a:bodyPr wrap="none" lIns="91440" tIns="45720" rIns="91440" bIns="45720">
            <a:spAutoFit/>
          </a:bodyPr>
          <a:lstStyle/>
          <a:p>
            <a:pPr algn="ctr"/>
            <a:r>
              <a:rPr lang="en-US" sz="2400" dirty="0">
                <a:ln w="0"/>
                <a:solidFill>
                  <a:srgbClr val="C00000"/>
                </a:solidFill>
                <a:effectLst>
                  <a:outerShdw blurRad="38100" dist="19050" dir="2700000" algn="tl" rotWithShape="0">
                    <a:schemeClr val="dk1">
                      <a:alpha val="40000"/>
                    </a:schemeClr>
                  </a:outerShdw>
                </a:effectLst>
                <a:latin typeface="Apple Chancery" panose="03020702040506060504" pitchFamily="66" charset="-79"/>
                <a:cs typeface="Apple Chancery" panose="03020702040506060504" pitchFamily="66" charset="-79"/>
              </a:rPr>
              <a:t>Body             Soul             Spirit</a:t>
            </a:r>
            <a:endParaRPr lang="en-US" sz="2400" b="0" cap="none" spc="0" dirty="0">
              <a:ln w="0"/>
              <a:solidFill>
                <a:srgbClr val="C00000"/>
              </a:solidFill>
              <a:effectLst>
                <a:outerShdw blurRad="38100" dist="19050" dir="2700000" algn="tl" rotWithShape="0">
                  <a:schemeClr val="dk1">
                    <a:alpha val="40000"/>
                  </a:schemeClr>
                </a:outerShdw>
              </a:effectLst>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37287848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9000" y="3291455"/>
            <a:ext cx="4511542" cy="1661993"/>
          </a:xfrm>
          <a:prstGeom prst="rect">
            <a:avLst/>
          </a:prstGeom>
          <a:solidFill>
            <a:schemeClr val="tx1">
              <a:lumMod val="65000"/>
              <a:lumOff val="35000"/>
            </a:schemeClr>
          </a:solidFill>
        </p:spPr>
        <p:txBody>
          <a:bodyPr wrap="square" rtlCol="0">
            <a:spAutoFit/>
          </a:bodyPr>
          <a:lstStyle/>
          <a:p>
            <a:r>
              <a:rPr lang="en-US" dirty="0">
                <a:solidFill>
                  <a:schemeClr val="bg1"/>
                </a:solidFill>
                <a:latin typeface="ThisCalibri Light (Headings)"/>
              </a:rPr>
              <a:t>A</a:t>
            </a:r>
            <a:r>
              <a:rPr lang="en-US" sz="1400" dirty="0">
                <a:solidFill>
                  <a:schemeClr val="tx1">
                    <a:lumMod val="65000"/>
                    <a:lumOff val="35000"/>
                  </a:schemeClr>
                </a:solidFill>
                <a:latin typeface="ThisCalibri Light (Headings)"/>
              </a:rPr>
              <a:t> </a:t>
            </a:r>
            <a:r>
              <a:rPr lang="en-US" sz="1400" dirty="0">
                <a:solidFill>
                  <a:schemeClr val="bg1"/>
                </a:solidFill>
                <a:latin typeface="ThisCalibri Light (Headings)"/>
              </a:rPr>
              <a:t>guard watches over valuable possessions.</a:t>
            </a:r>
          </a:p>
          <a:p>
            <a:r>
              <a:rPr lang="en-US" sz="1400" dirty="0">
                <a:solidFill>
                  <a:schemeClr val="bg1"/>
                </a:solidFill>
                <a:latin typeface="ThisCalibri Light (Headings)"/>
              </a:rPr>
              <a:t>The guard protects valuables from thieves. </a:t>
            </a:r>
          </a:p>
          <a:p>
            <a:r>
              <a:rPr lang="en-US" sz="1400" dirty="0">
                <a:solidFill>
                  <a:schemeClr val="bg1"/>
                </a:solidFill>
                <a:latin typeface="ThisCalibri Light (Headings)"/>
              </a:rPr>
              <a:t>In the same way, we are responsible to</a:t>
            </a:r>
          </a:p>
          <a:p>
            <a:r>
              <a:rPr lang="en-US" sz="1400" dirty="0">
                <a:solidFill>
                  <a:schemeClr val="bg1"/>
                </a:solidFill>
                <a:latin typeface="ThisCalibri Light (Headings)"/>
              </a:rPr>
              <a:t>guard or keep watch over our lives!</a:t>
            </a:r>
          </a:p>
          <a:p>
            <a:r>
              <a:rPr lang="en-US" sz="1400" dirty="0">
                <a:solidFill>
                  <a:schemeClr val="bg1"/>
                </a:solidFill>
                <a:latin typeface="ThisCalibri Light (Headings)"/>
              </a:rPr>
              <a:t>We are to be vigilant in watching over our</a:t>
            </a:r>
          </a:p>
          <a:p>
            <a:r>
              <a:rPr lang="en-US" sz="1400" dirty="0">
                <a:solidFill>
                  <a:schemeClr val="bg1"/>
                </a:solidFill>
                <a:latin typeface="ThisCalibri Light (Headings)"/>
              </a:rPr>
              <a:t>emotional life, our sexual life and our </a:t>
            </a:r>
          </a:p>
          <a:p>
            <a:r>
              <a:rPr lang="en-US" sz="1400" dirty="0">
                <a:solidFill>
                  <a:schemeClr val="bg1"/>
                </a:solidFill>
                <a:latin typeface="ThisCalibri Light (Headings)"/>
              </a:rPr>
              <a:t>spiritual life. </a:t>
            </a:r>
          </a:p>
        </p:txBody>
      </p:sp>
      <p:sp>
        <p:nvSpPr>
          <p:cNvPr id="3" name="Rectangle 2"/>
          <p:cNvSpPr/>
          <p:nvPr/>
        </p:nvSpPr>
        <p:spPr>
          <a:xfrm>
            <a:off x="926383" y="732999"/>
            <a:ext cx="5806440" cy="815607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The three temptations of Jesus Christ are continuing today!  Pastors should </a:t>
            </a:r>
            <a:r>
              <a:rPr lang="en-US" sz="1200" b="1" dirty="0">
                <a:latin typeface="Times New Roman" panose="02020603050405020304" pitchFamily="18" charset="0"/>
                <a:cs typeface="Times New Roman" panose="02020603050405020304" pitchFamily="18" charset="0"/>
              </a:rPr>
              <a:t>expect</a:t>
            </a:r>
          </a:p>
          <a:p>
            <a:endParaRPr lang="en-US" sz="1200" b="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temptations and </a:t>
            </a:r>
            <a:r>
              <a:rPr lang="en-US" sz="1200" b="1" dirty="0">
                <a:latin typeface="Times New Roman" panose="02020603050405020304" pitchFamily="18" charset="0"/>
                <a:cs typeface="Times New Roman" panose="02020603050405020304" pitchFamily="18" charset="0"/>
              </a:rPr>
              <a:t>plan</a:t>
            </a:r>
            <a:r>
              <a:rPr lang="en-US" sz="1200" dirty="0">
                <a:latin typeface="Times New Roman" panose="02020603050405020304" pitchFamily="18" charset="0"/>
                <a:cs typeface="Times New Roman" panose="02020603050405020304" pitchFamily="18" charset="0"/>
              </a:rPr>
              <a:t> to overcome them. Paul encourages pastors to </a:t>
            </a:r>
            <a:r>
              <a:rPr lang="en-US" sz="1200" b="1" u="sng" dirty="0">
                <a:latin typeface="Times New Roman" panose="02020603050405020304" pitchFamily="18" charset="0"/>
                <a:cs typeface="Times New Roman" panose="02020603050405020304" pitchFamily="18" charset="0"/>
              </a:rPr>
              <a:t>keep watch </a:t>
            </a:r>
            <a:r>
              <a:rPr lang="en-US" sz="1200" dirty="0">
                <a:latin typeface="Times New Roman" panose="02020603050405020304" pitchFamily="18" charset="0"/>
                <a:cs typeface="Times New Roman" panose="02020603050405020304" pitchFamily="18" charset="0"/>
              </a:rPr>
              <a:t>over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themselves first, before they attempt to take care of the Church.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t>
            </a:r>
            <a:r>
              <a:rPr lang="en-US" sz="3200" i="1" u="sng" dirty="0">
                <a:solidFill>
                  <a:srgbClr val="FF0000"/>
                </a:solidFill>
                <a:latin typeface="Times New Roman" panose="02020603050405020304" pitchFamily="18" charset="0"/>
                <a:cs typeface="Times New Roman" panose="02020603050405020304" pitchFamily="18" charset="0"/>
              </a:rPr>
              <a:t>Keep watch </a:t>
            </a:r>
            <a:r>
              <a:rPr lang="en-US" sz="1200" i="1" dirty="0">
                <a:solidFill>
                  <a:srgbClr val="FF0000"/>
                </a:solidFill>
                <a:latin typeface="Times New Roman" panose="02020603050405020304" pitchFamily="18" charset="0"/>
                <a:cs typeface="Times New Roman" panose="02020603050405020304" pitchFamily="18" charset="0"/>
              </a:rPr>
              <a:t>over yourselves </a:t>
            </a:r>
            <a:r>
              <a:rPr lang="en-US" sz="1200" i="1" dirty="0">
                <a:latin typeface="Times New Roman" panose="02020603050405020304" pitchFamily="18" charset="0"/>
                <a:cs typeface="Times New Roman" panose="02020603050405020304" pitchFamily="18" charset="0"/>
              </a:rPr>
              <a:t>and all the flock of which the </a:t>
            </a:r>
          </a:p>
          <a:p>
            <a:r>
              <a:rPr lang="en-US" sz="1200" i="1" dirty="0">
                <a:latin typeface="Times New Roman" panose="02020603050405020304" pitchFamily="18" charset="0"/>
                <a:cs typeface="Times New Roman" panose="02020603050405020304" pitchFamily="18" charset="0"/>
              </a:rPr>
              <a:t> Holy Spirit has made you overseers. Be shepherds of the Church of God, </a:t>
            </a:r>
          </a:p>
          <a:p>
            <a:r>
              <a:rPr lang="en-US" sz="1200" i="1" dirty="0">
                <a:latin typeface="Times New Roman" panose="02020603050405020304" pitchFamily="18" charset="0"/>
                <a:cs typeface="Times New Roman" panose="02020603050405020304" pitchFamily="18" charset="0"/>
              </a:rPr>
              <a:t> which He bought with His own blood.”  Acts 20:28</a:t>
            </a: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If we do not guard our lives, then how can we help others?  A good example of this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principle is demonstrated every time I fly.  Before we take off, the flight attendant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demonstrates safety features and then encourages the passengers to put on their oxygen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mask before attempting to help others.  The flight attendant then explains that if we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try to help someone else before putting on our oxygen mask, we may faint due to a lack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of oxygen and be rendered useless to help others.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We must guard ourselves before we can help others!</a:t>
            </a:r>
            <a:endParaRPr lang="en-US" sz="1400" dirty="0">
              <a:latin typeface="Times New Roman" panose="02020603050405020304" pitchFamily="18" charset="0"/>
              <a:cs typeface="Times New Roman" panose="02020603050405020304" pitchFamily="18" charset="0"/>
            </a:endParaRPr>
          </a:p>
          <a:p>
            <a:endParaRPr lang="en-US" sz="1100" i="1" dirty="0">
              <a:latin typeface="Times New Roman" panose="02020603050405020304" pitchFamily="18" charset="0"/>
              <a:cs typeface="Times New Roman" panose="02020603050405020304" pitchFamily="18" charset="0"/>
            </a:endParaRPr>
          </a:p>
          <a:p>
            <a:endParaRPr lang="en-US" sz="1100" i="1"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p:txBody>
      </p:sp>
      <p:sp>
        <p:nvSpPr>
          <p:cNvPr id="2" name="Rectangle 1"/>
          <p:cNvSpPr/>
          <p:nvPr/>
        </p:nvSpPr>
        <p:spPr>
          <a:xfrm>
            <a:off x="6000542" y="844879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84</a:t>
            </a:r>
          </a:p>
        </p:txBody>
      </p:sp>
      <p:pic>
        <p:nvPicPr>
          <p:cNvPr id="23" name="Picture 2" descr="http://www.spprotect.com/wp-content/uploads/2012/01/security-guard.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63659" y="2936650"/>
            <a:ext cx="1511704" cy="2125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7248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8740" y="304710"/>
            <a:ext cx="5562600" cy="12280285"/>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     </a:t>
            </a:r>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r>
              <a:rPr lang="en-US" sz="1400" dirty="0">
                <a:solidFill>
                  <a:srgbClr val="C00000"/>
                </a:solidFill>
                <a:latin typeface="Times New Roman" panose="02020603050405020304" pitchFamily="18" charset="0"/>
                <a:cs typeface="Times New Roman" panose="02020603050405020304" pitchFamily="18" charset="0"/>
              </a:rPr>
              <a:t>Here is a checklist for </a:t>
            </a:r>
            <a:r>
              <a:rPr lang="en-US" sz="1400" b="1" i="1" u="sng" dirty="0">
                <a:solidFill>
                  <a:srgbClr val="C00000"/>
                </a:solidFill>
                <a:latin typeface="Times New Roman" panose="02020603050405020304" pitchFamily="18" charset="0"/>
                <a:cs typeface="Times New Roman" panose="02020603050405020304" pitchFamily="18" charset="0"/>
              </a:rPr>
              <a:t>keeping watch over yourself:</a:t>
            </a:r>
          </a:p>
          <a:p>
            <a:endParaRPr lang="en-US" sz="16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Submit to an accountability partner</a:t>
            </a:r>
          </a:p>
          <a:p>
            <a:r>
              <a:rPr lang="en-US" sz="1200" dirty="0">
                <a:latin typeface="Times New Roman" panose="02020603050405020304" pitchFamily="18" charset="0"/>
                <a:cs typeface="Times New Roman" panose="02020603050405020304" pitchFamily="18" charset="0"/>
              </a:rPr>
              <a:t>	Keep your marriage alive</a:t>
            </a:r>
          </a:p>
          <a:p>
            <a:r>
              <a:rPr lang="en-US" sz="1200" dirty="0">
                <a:latin typeface="Times New Roman" panose="02020603050405020304" pitchFamily="18" charset="0"/>
                <a:cs typeface="Times New Roman" panose="02020603050405020304" pitchFamily="18" charset="0"/>
              </a:rPr>
              <a:t>	Develop a financial budget</a:t>
            </a:r>
          </a:p>
          <a:p>
            <a:r>
              <a:rPr lang="en-US" sz="1200" dirty="0">
                <a:latin typeface="Times New Roman" panose="02020603050405020304" pitchFamily="18" charset="0"/>
                <a:cs typeface="Times New Roman" panose="02020603050405020304" pitchFamily="18" charset="0"/>
              </a:rPr>
              <a:t>	Maintain an exercise program</a:t>
            </a:r>
          </a:p>
          <a:p>
            <a:r>
              <a:rPr lang="en-US" sz="1200" dirty="0">
                <a:latin typeface="Times New Roman" panose="02020603050405020304" pitchFamily="18" charset="0"/>
                <a:cs typeface="Times New Roman" panose="02020603050405020304" pitchFamily="18" charset="0"/>
              </a:rPr>
              <a:t>	Take time to go on spiritual retreats</a:t>
            </a:r>
          </a:p>
          <a:p>
            <a:r>
              <a:rPr lang="en-US" sz="1200" dirty="0">
                <a:latin typeface="Times New Roman" panose="02020603050405020304" pitchFamily="18" charset="0"/>
                <a:cs typeface="Times New Roman" panose="02020603050405020304" pitchFamily="18" charset="0"/>
              </a:rPr>
              <a:t>	Find time for personal devotions</a:t>
            </a:r>
          </a:p>
          <a:p>
            <a:r>
              <a:rPr lang="en-US" sz="1200" dirty="0">
                <a:latin typeface="Times New Roman" panose="02020603050405020304" pitchFamily="18" charset="0"/>
                <a:cs typeface="Times New Roman" panose="02020603050405020304" pitchFamily="18" charset="0"/>
              </a:rPr>
              <a:t>	Enjoy a personal hobby</a:t>
            </a:r>
          </a:p>
          <a:p>
            <a:r>
              <a:rPr lang="en-US" sz="1200" dirty="0">
                <a:latin typeface="Times New Roman" panose="02020603050405020304" pitchFamily="18" charset="0"/>
                <a:cs typeface="Times New Roman" panose="02020603050405020304" pitchFamily="18" charset="0"/>
              </a:rPr>
              <a:t>	Take time to rest</a:t>
            </a:r>
          </a:p>
          <a:p>
            <a:r>
              <a:rPr lang="en-US" sz="1200" dirty="0">
                <a:latin typeface="Times New Roman" panose="02020603050405020304" pitchFamily="18" charset="0"/>
                <a:cs typeface="Times New Roman" panose="02020603050405020304" pitchFamily="18" charset="0"/>
              </a:rPr>
              <a:t>	Continue to grow</a:t>
            </a:r>
          </a:p>
          <a:p>
            <a:r>
              <a:rPr lang="en-US" sz="1200" dirty="0">
                <a:latin typeface="Times New Roman" panose="02020603050405020304" pitchFamily="18" charset="0"/>
                <a:cs typeface="Times New Roman" panose="02020603050405020304" pitchFamily="18" charset="0"/>
              </a:rPr>
              <a:t>	Be open to constructive feedback</a:t>
            </a:r>
          </a:p>
          <a:p>
            <a:r>
              <a:rPr lang="en-US" sz="1200" dirty="0">
                <a:latin typeface="Times New Roman" panose="02020603050405020304" pitchFamily="18" charset="0"/>
                <a:cs typeface="Times New Roman" panose="02020603050405020304" pitchFamily="18" charset="0"/>
              </a:rPr>
              <a:t>	Know your weaknesses</a:t>
            </a:r>
          </a:p>
          <a:p>
            <a:r>
              <a:rPr lang="en-US" sz="1200" dirty="0">
                <a:latin typeface="Times New Roman" panose="02020603050405020304" pitchFamily="18" charset="0"/>
                <a:cs typeface="Times New Roman" panose="02020603050405020304" pitchFamily="18" charset="0"/>
              </a:rPr>
              <a:t>	Enjoy your family</a:t>
            </a:r>
          </a:p>
          <a:p>
            <a:r>
              <a:rPr lang="en-US" sz="1200" dirty="0">
                <a:latin typeface="Times New Roman" panose="02020603050405020304" pitchFamily="18" charset="0"/>
                <a:cs typeface="Times New Roman" panose="02020603050405020304" pitchFamily="18" charset="0"/>
              </a:rPr>
              <a:t>	Develop some strong friendships</a:t>
            </a:r>
          </a:p>
          <a:p>
            <a:r>
              <a:rPr lang="en-US" sz="1200" dirty="0">
                <a:latin typeface="Times New Roman" panose="02020603050405020304" pitchFamily="18" charset="0"/>
                <a:cs typeface="Times New Roman" panose="02020603050405020304" pitchFamily="18" charset="0"/>
              </a:rPr>
              <a:t>	Confess your sin daily</a:t>
            </a:r>
          </a:p>
          <a:p>
            <a:r>
              <a:rPr lang="en-US" sz="1200" dirty="0">
                <a:latin typeface="Times New Roman" panose="02020603050405020304" pitchFamily="18" charset="0"/>
                <a:cs typeface="Times New Roman" panose="02020603050405020304" pitchFamily="18" charset="0"/>
              </a:rPr>
              <a:t>	Don’t meet with the opposite sex alone</a:t>
            </a:r>
          </a:p>
          <a:p>
            <a:r>
              <a:rPr lang="en-US" sz="1200" dirty="0">
                <a:latin typeface="Times New Roman" panose="02020603050405020304" pitchFamily="18" charset="0"/>
                <a:cs typeface="Times New Roman" panose="02020603050405020304" pitchFamily="18" charset="0"/>
              </a:rPr>
              <a:t>	Limit your exposure to media</a:t>
            </a:r>
          </a:p>
          <a:p>
            <a:r>
              <a:rPr lang="en-US" sz="1200" dirty="0">
                <a:latin typeface="Times New Roman" panose="02020603050405020304" pitchFamily="18" charset="0"/>
                <a:cs typeface="Times New Roman" panose="02020603050405020304" pitchFamily="18" charset="0"/>
              </a:rPr>
              <a:t>	Be open to counseling</a:t>
            </a:r>
          </a:p>
          <a:p>
            <a:r>
              <a:rPr lang="en-US" sz="1200" dirty="0">
                <a:latin typeface="Times New Roman" panose="02020603050405020304" pitchFamily="18" charset="0"/>
                <a:cs typeface="Times New Roman" panose="02020603050405020304" pitchFamily="18" charset="0"/>
              </a:rPr>
              <a:t>	Don’t take yourself too seriously</a:t>
            </a:r>
          </a:p>
          <a:p>
            <a:r>
              <a:rPr lang="en-US" sz="1200" dirty="0">
                <a:latin typeface="Times New Roman" panose="02020603050405020304" pitchFamily="18" charset="0"/>
                <a:cs typeface="Times New Roman" panose="02020603050405020304" pitchFamily="18" charset="0"/>
              </a:rPr>
              <a:t>	Find time to laugh</a:t>
            </a:r>
          </a:p>
          <a:p>
            <a:r>
              <a:rPr lang="en-US" sz="1200" dirty="0">
                <a:latin typeface="Times New Roman" panose="02020603050405020304" pitchFamily="18" charset="0"/>
                <a:cs typeface="Times New Roman" panose="02020603050405020304" pitchFamily="18" charset="0"/>
              </a:rPr>
              <a:t>	Dream</a:t>
            </a:r>
          </a:p>
          <a:p>
            <a:r>
              <a:rPr lang="en-US" sz="1200" dirty="0">
                <a:latin typeface="Times New Roman" panose="02020603050405020304" pitchFamily="18" charset="0"/>
                <a:cs typeface="Times New Roman" panose="02020603050405020304" pitchFamily="18" charset="0"/>
              </a:rPr>
              <a:t>	Maintain a grateful attitude</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Ministry is warfare!  Pastors need to be prepared for the tactics of the enemy.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Stand firm in the faith and resist the devil!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27" name="Rectangle 26"/>
          <p:cNvSpPr/>
          <p:nvPr/>
        </p:nvSpPr>
        <p:spPr>
          <a:xfrm>
            <a:off x="1527612" y="5709758"/>
            <a:ext cx="4117814" cy="1138773"/>
          </a:xfrm>
          <a:prstGeom prst="rect">
            <a:avLst/>
          </a:prstGeom>
          <a:solidFill>
            <a:schemeClr val="accent4">
              <a:lumMod val="20000"/>
              <a:lumOff val="80000"/>
            </a:schemeClr>
          </a:solidFill>
          <a:ln>
            <a:solidFill>
              <a:schemeClr val="tx1"/>
            </a:solidFill>
          </a:ln>
        </p:spPr>
        <p:txBody>
          <a:bodyPr wrap="square">
            <a:spAutoFit/>
          </a:bodyPr>
          <a:lstStyle/>
          <a:p>
            <a:pPr algn="ctr"/>
            <a:r>
              <a:rPr lang="en-US" sz="1400" dirty="0">
                <a:latin typeface="Times New Roman" panose="02020603050405020304" pitchFamily="18" charset="0"/>
                <a:cs typeface="Times New Roman" panose="02020603050405020304" pitchFamily="18" charset="0"/>
              </a:rPr>
              <a:t>“Dear friend, I warn you as temporary</a:t>
            </a:r>
          </a:p>
          <a:p>
            <a:pPr algn="ctr"/>
            <a:r>
              <a:rPr lang="en-US" sz="1400" dirty="0">
                <a:latin typeface="Times New Roman" panose="02020603050405020304" pitchFamily="18" charset="0"/>
                <a:cs typeface="Times New Roman" panose="02020603050405020304" pitchFamily="18" charset="0"/>
              </a:rPr>
              <a:t>residents and foreigners, to keep away from worldly desires</a:t>
            </a:r>
          </a:p>
          <a:p>
            <a:pPr algn="ctr"/>
            <a:r>
              <a:rPr lang="en-US" sz="1400" dirty="0">
                <a:latin typeface="Times New Roman" panose="02020603050405020304" pitchFamily="18" charset="0"/>
                <a:cs typeface="Times New Roman" panose="02020603050405020304" pitchFamily="18" charset="0"/>
              </a:rPr>
              <a:t> </a:t>
            </a:r>
            <a:r>
              <a:rPr lang="en-US" sz="1400" dirty="0">
                <a:solidFill>
                  <a:srgbClr val="C00000"/>
                </a:solidFill>
                <a:latin typeface="Times New Roman" panose="02020603050405020304" pitchFamily="18" charset="0"/>
                <a:cs typeface="Times New Roman" panose="02020603050405020304" pitchFamily="18" charset="0"/>
              </a:rPr>
              <a:t>that wage war against your very souls</a:t>
            </a:r>
            <a:r>
              <a:rPr lang="en-US" sz="1400" dirty="0">
                <a:latin typeface="Times New Roman" panose="02020603050405020304" pitchFamily="18" charset="0"/>
                <a:cs typeface="Times New Roman" panose="02020603050405020304" pitchFamily="18" charset="0"/>
              </a:rPr>
              <a:t>”. </a:t>
            </a:r>
          </a:p>
          <a:p>
            <a:pPr algn="ctr"/>
            <a:r>
              <a:rPr lang="en-US" sz="1200" dirty="0">
                <a:latin typeface="Times New Roman" panose="02020603050405020304" pitchFamily="18" charset="0"/>
                <a:cs typeface="Times New Roman" panose="02020603050405020304" pitchFamily="18" charset="0"/>
              </a:rPr>
              <a:t>1 Peter 2:11 NLT</a:t>
            </a:r>
          </a:p>
        </p:txBody>
      </p:sp>
      <p:sp>
        <p:nvSpPr>
          <p:cNvPr id="4" name="Rectangle 3"/>
          <p:cNvSpPr/>
          <p:nvPr/>
        </p:nvSpPr>
        <p:spPr>
          <a:xfrm>
            <a:off x="5964044" y="8424011"/>
            <a:ext cx="38343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85</a:t>
            </a:r>
          </a:p>
        </p:txBody>
      </p:sp>
      <p:sp>
        <p:nvSpPr>
          <p:cNvPr id="29" name="Rectangle 28"/>
          <p:cNvSpPr/>
          <p:nvPr/>
        </p:nvSpPr>
        <p:spPr>
          <a:xfrm>
            <a:off x="2091927" y="1437387"/>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2091927" y="162336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2091927" y="3120553"/>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2085571" y="1795790"/>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2085572" y="1980020"/>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2085573" y="217762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2085574" y="2362128"/>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2089684" y="2537957"/>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2089685" y="2722464"/>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2089686" y="293120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2091927" y="3286503"/>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2085570" y="3476044"/>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2091927" y="364414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2091927" y="3815429"/>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2091927" y="4012104"/>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2085569" y="4191221"/>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2085568" y="4367677"/>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2085567" y="4541878"/>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2091927" y="4727158"/>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085566" y="4934068"/>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2085565" y="5118352"/>
            <a:ext cx="154641" cy="13072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2" descr="http://www.clker.com/cliparts/b/l/n/Q/E/5/check-mark-13x13-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5565" y="1154659"/>
            <a:ext cx="208508" cy="20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626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02754" y="3094391"/>
            <a:ext cx="4400564" cy="5601533"/>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 T</a:t>
            </a:r>
            <a:r>
              <a:rPr lang="en-US" sz="1200" dirty="0">
                <a:latin typeface="Times New Roman" panose="02020603050405020304" pitchFamily="18" charset="0"/>
                <a:cs typeface="Times New Roman" panose="02020603050405020304" pitchFamily="18" charset="0"/>
              </a:rPr>
              <a:t>he most important thing a pastor can do in the ministry is to</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maintain fellowship with God.  Moses loved God and was unwilling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move unless God’s presence moved with him.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All too often ministers make decisions without ever asking if God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 in the decision.  Since Jesus is the Master Shepherd, we should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move with his will.  If we choose to move without the Lord’s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presence, we are left with hollow rituals.  Many churches have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beautifully orchestrated services but the presence of the Lord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 absent.  Above everything else, the pastor needs to devote himself</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the Lord.  </a:t>
            </a:r>
          </a:p>
        </p:txBody>
      </p:sp>
      <p:sp>
        <p:nvSpPr>
          <p:cNvPr id="6" name="Rectangle 5"/>
          <p:cNvSpPr/>
          <p:nvPr/>
        </p:nvSpPr>
        <p:spPr>
          <a:xfrm>
            <a:off x="982196" y="4572000"/>
            <a:ext cx="4893607" cy="1169551"/>
          </a:xfrm>
          <a:prstGeom prst="rect">
            <a:avLst/>
          </a:prstGeom>
          <a:solidFill>
            <a:schemeClr val="accent4">
              <a:lumMod val="20000"/>
              <a:lumOff val="80000"/>
            </a:schemeClr>
          </a:solidFill>
        </p:spPr>
        <p:txBody>
          <a:bodyPr wrap="square">
            <a:spAutoFit/>
          </a:bodyPr>
          <a:lstStyle/>
          <a:p>
            <a:r>
              <a:rPr lang="en-US" sz="1400" dirty="0">
                <a:solidFill>
                  <a:srgbClr val="373737"/>
                </a:solidFill>
                <a:latin typeface="Times New Roman" panose="02020603050405020304" pitchFamily="18" charset="0"/>
                <a:cs typeface="Times New Roman" panose="02020603050405020304" pitchFamily="18" charset="0"/>
              </a:rPr>
              <a:t>“Then Moses said to him, “</a:t>
            </a:r>
            <a:r>
              <a:rPr lang="en-US" sz="1400" dirty="0">
                <a:solidFill>
                  <a:srgbClr val="FF0000"/>
                </a:solidFill>
                <a:latin typeface="Times New Roman" panose="02020603050405020304" pitchFamily="18" charset="0"/>
                <a:cs typeface="Times New Roman" panose="02020603050405020304" pitchFamily="18" charset="0"/>
              </a:rPr>
              <a:t>If your Presence does not go with us, do not send us up from here</a:t>
            </a:r>
            <a:r>
              <a:rPr lang="en-US" sz="1400" dirty="0">
                <a:solidFill>
                  <a:srgbClr val="373737"/>
                </a:solidFill>
                <a:latin typeface="Times New Roman" panose="02020603050405020304" pitchFamily="18" charset="0"/>
                <a:cs typeface="Times New Roman" panose="02020603050405020304" pitchFamily="18" charset="0"/>
              </a:rPr>
              <a:t>. </a:t>
            </a:r>
            <a:r>
              <a:rPr lang="en-US" sz="1400" baseline="30000" dirty="0">
                <a:solidFill>
                  <a:srgbClr val="373737"/>
                </a:solidFill>
                <a:latin typeface="Times New Roman" panose="02020603050405020304" pitchFamily="18" charset="0"/>
                <a:cs typeface="Times New Roman" panose="02020603050405020304" pitchFamily="18" charset="0"/>
              </a:rPr>
              <a:t> </a:t>
            </a:r>
            <a:r>
              <a:rPr lang="en-US" sz="1400" dirty="0">
                <a:solidFill>
                  <a:srgbClr val="373737"/>
                </a:solidFill>
                <a:latin typeface="Times New Roman" panose="02020603050405020304" pitchFamily="18" charset="0"/>
                <a:cs typeface="Times New Roman" panose="02020603050405020304" pitchFamily="18" charset="0"/>
              </a:rPr>
              <a:t>How will anyone know that you are pleased with me and with your people unless you go with us? What else will distinguish me and your people from all the other people on the face of the earth?” Exodus 33:15&amp;16</a:t>
            </a:r>
            <a:endParaRPr lang="en-US" sz="1400" dirty="0">
              <a:latin typeface="Times New Roman" panose="02020603050405020304" pitchFamily="18" charset="0"/>
              <a:cs typeface="Times New Roman" panose="02020603050405020304" pitchFamily="18" charset="0"/>
            </a:endParaRPr>
          </a:p>
        </p:txBody>
      </p:sp>
      <p:pic>
        <p:nvPicPr>
          <p:cNvPr id="2050" name="Picture 2" descr="http://nweatherhead.files.wordpress.com/2011/09/worship-go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247"/>
          <a:stretch/>
        </p:blipFill>
        <p:spPr bwMode="auto">
          <a:xfrm>
            <a:off x="1951906" y="1087152"/>
            <a:ext cx="2954188" cy="19578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99221" y="8557424"/>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86</a:t>
            </a:r>
          </a:p>
        </p:txBody>
      </p:sp>
      <p:sp>
        <p:nvSpPr>
          <p:cNvPr id="7" name="Rectangle 6">
            <a:extLst>
              <a:ext uri="{FF2B5EF4-FFF2-40B4-BE49-F238E27FC236}">
                <a16:creationId xmlns:a16="http://schemas.microsoft.com/office/drawing/2014/main" id="{51520E89-F61B-0047-BEF2-5B0B5DED7351}"/>
              </a:ext>
            </a:extLst>
          </p:cNvPr>
          <p:cNvSpPr/>
          <p:nvPr/>
        </p:nvSpPr>
        <p:spPr>
          <a:xfrm>
            <a:off x="2222878" y="379266"/>
            <a:ext cx="2560316" cy="707886"/>
          </a:xfrm>
          <a:prstGeom prst="rect">
            <a:avLst/>
          </a:prstGeom>
        </p:spPr>
        <p:txBody>
          <a:bodyPr wrap="none">
            <a:spAutoFit/>
          </a:bodyPr>
          <a:lstStyle/>
          <a:p>
            <a:pPr algn="ctr"/>
            <a:r>
              <a:rPr lang="en-US" sz="1600" dirty="0">
                <a:latin typeface="Bodoni 72 Oldstyle Book" pitchFamily="2" charset="0"/>
                <a:cs typeface="Times New Roman" panose="02020603050405020304" pitchFamily="18" charset="0"/>
              </a:rPr>
              <a:t>Chapter Four: </a:t>
            </a:r>
          </a:p>
          <a:p>
            <a:pPr algn="ctr"/>
            <a:r>
              <a:rPr lang="en-US" sz="2400" b="1" dirty="0">
                <a:solidFill>
                  <a:schemeClr val="accent1">
                    <a:lumMod val="75000"/>
                  </a:schemeClr>
                </a:solidFill>
                <a:latin typeface="BODONI 72 OLDSTYLE BOOK" pitchFamily="2" charset="0"/>
                <a:cs typeface="Times New Roman" panose="02020603050405020304" pitchFamily="18" charset="0"/>
              </a:rPr>
              <a:t>Fellowship with God</a:t>
            </a:r>
          </a:p>
        </p:txBody>
      </p:sp>
    </p:spTree>
    <p:extLst>
      <p:ext uri="{BB962C8B-B14F-4D97-AF65-F5344CB8AC3E}">
        <p14:creationId xmlns:p14="http://schemas.microsoft.com/office/powerpoint/2010/main" val="38449046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9620" y="443510"/>
            <a:ext cx="5765799" cy="7848302"/>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                  </a:t>
            </a:r>
            <a:r>
              <a:rPr lang="en-US" b="1" dirty="0">
                <a:solidFill>
                  <a:schemeClr val="accent1">
                    <a:lumMod val="75000"/>
                  </a:schemeClr>
                </a:solidFill>
                <a:latin typeface="Apple Chancery" panose="03020702040506060504" pitchFamily="66" charset="-79"/>
                <a:cs typeface="Apple Chancery" panose="03020702040506060504" pitchFamily="66" charset="-79"/>
              </a:rPr>
              <a:t>King David loved the presence of the Lord! </a:t>
            </a:r>
            <a:endParaRPr lang="en-US" sz="1200" b="1" dirty="0">
              <a:solidFill>
                <a:schemeClr val="accent1">
                  <a:lumMod val="75000"/>
                </a:schemeClr>
              </a:solidFill>
              <a:latin typeface="Apple Chancery" panose="03020702040506060504" pitchFamily="66" charset="-79"/>
              <a:cs typeface="Apple Chancery" panose="03020702040506060504" pitchFamily="66" charset="-79"/>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David’s primary goal for his life was not the accumulation of wealth or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obtaining power for his kingdom.  David’s primary goal for his life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was fellowship with God.  David’s ONE THING was God.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What is your </a:t>
            </a:r>
            <a:r>
              <a:rPr lang="en-US" sz="2000" b="1" dirty="0">
                <a:solidFill>
                  <a:schemeClr val="accent1">
                    <a:lumMod val="75000"/>
                  </a:schemeClr>
                </a:solidFill>
                <a:latin typeface="Times New Roman" panose="02020603050405020304" pitchFamily="18" charset="0"/>
                <a:cs typeface="Times New Roman" panose="02020603050405020304" pitchFamily="18" charset="0"/>
              </a:rPr>
              <a:t>ONE THING? </a:t>
            </a:r>
            <a:r>
              <a:rPr lang="en-US" sz="1200" b="1" dirty="0">
                <a:solidFill>
                  <a:schemeClr val="accent1">
                    <a:lumMod val="75000"/>
                  </a:schemeClr>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Is your primary motive in ministry to build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 big church?  Is your primary desire to be powerful?  Is your ONE THING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be liked by everyone?  What is your motive for ministry?</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 you honestly hunger to be with God?  Do you love his presence?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Are you willing to stay and serve where you are unless his presence goes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with you?  Pastors should always seek the presence of the Lord before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they attempt anything for his kingdom!  </a:t>
            </a:r>
          </a:p>
        </p:txBody>
      </p:sp>
      <p:sp>
        <p:nvSpPr>
          <p:cNvPr id="2" name="Rectangle 1"/>
          <p:cNvSpPr/>
          <p:nvPr/>
        </p:nvSpPr>
        <p:spPr>
          <a:xfrm>
            <a:off x="982267" y="1527914"/>
            <a:ext cx="2522220" cy="2062103"/>
          </a:xfrm>
          <a:prstGeom prst="rect">
            <a:avLst/>
          </a:prstGeom>
          <a:solidFill>
            <a:schemeClr val="accent4">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en-US" sz="1600" dirty="0">
                <a:latin typeface="Times New Roman" panose="02020603050405020304" pitchFamily="18" charset="0"/>
                <a:cs typeface="Times New Roman" panose="02020603050405020304" pitchFamily="18" charset="0"/>
              </a:rPr>
              <a:t>“</a:t>
            </a:r>
            <a:r>
              <a:rPr lang="en-US" sz="1600" b="1" dirty="0">
                <a:solidFill>
                  <a:srgbClr val="FF0000"/>
                </a:solidFill>
                <a:latin typeface="Times New Roman" panose="02020603050405020304" pitchFamily="18" charset="0"/>
                <a:cs typeface="Times New Roman" panose="02020603050405020304" pitchFamily="18" charset="0"/>
              </a:rPr>
              <a:t>One thing </a:t>
            </a:r>
            <a:r>
              <a:rPr lang="en-US" sz="1600" dirty="0">
                <a:latin typeface="Times New Roman" panose="02020603050405020304" pitchFamily="18" charset="0"/>
                <a:cs typeface="Times New Roman" panose="02020603050405020304" pitchFamily="18" charset="0"/>
              </a:rPr>
              <a:t>have I desired of the LORD, that will I seek after; that I may dwell in the house of the LORD all the days of my life, to </a:t>
            </a:r>
            <a:r>
              <a:rPr lang="en-US" sz="1600" b="1" dirty="0">
                <a:latin typeface="Times New Roman" panose="02020603050405020304" pitchFamily="18" charset="0"/>
                <a:cs typeface="Times New Roman" panose="02020603050405020304" pitchFamily="18" charset="0"/>
              </a:rPr>
              <a:t>behold the beauty of the LORD</a:t>
            </a:r>
            <a:r>
              <a:rPr lang="en-US" sz="1600" dirty="0">
                <a:latin typeface="Times New Roman" panose="02020603050405020304" pitchFamily="18" charset="0"/>
                <a:cs typeface="Times New Roman" panose="02020603050405020304" pitchFamily="18" charset="0"/>
              </a:rPr>
              <a:t>, and to inquire in his temple”.  Psalm 27:4</a:t>
            </a:r>
          </a:p>
        </p:txBody>
      </p:sp>
      <p:pic>
        <p:nvPicPr>
          <p:cNvPr id="3074" name="Picture 2" descr="http://www.supercoloring.com/sites/default/files/styles/coloring_medium/public/cif/2013/10/4-king-david-playing-the-harp-gerard-van-honthorst-coloring-page.jpg"/>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11641"/>
          <a:stretch/>
        </p:blipFill>
        <p:spPr bwMode="auto">
          <a:xfrm>
            <a:off x="3607622" y="1037285"/>
            <a:ext cx="2311365" cy="30274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00817" y="8423491"/>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87</a:t>
            </a:r>
          </a:p>
        </p:txBody>
      </p:sp>
    </p:spTree>
    <p:extLst>
      <p:ext uri="{BB962C8B-B14F-4D97-AF65-F5344CB8AC3E}">
        <p14:creationId xmlns:p14="http://schemas.microsoft.com/office/powerpoint/2010/main" val="34028544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9224" y="261931"/>
            <a:ext cx="5212645" cy="8525411"/>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Pursuing His Presence</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Confess all known sin to the Lord - 1 John 1:9</a:t>
            </a:r>
          </a:p>
          <a:p>
            <a:r>
              <a:rPr lang="en-US" sz="1200" dirty="0">
                <a:latin typeface="Times New Roman" panose="02020603050405020304" pitchFamily="18" charset="0"/>
                <a:cs typeface="Times New Roman" panose="02020603050405020304" pitchFamily="18" charset="0"/>
              </a:rPr>
              <a:t>          Give thanks to the Lord for his grace and mercy - Ephesians 5:20</a:t>
            </a:r>
          </a:p>
          <a:p>
            <a:r>
              <a:rPr lang="en-US" sz="1200" dirty="0">
                <a:latin typeface="Times New Roman" panose="02020603050405020304" pitchFamily="18" charset="0"/>
                <a:cs typeface="Times New Roman" panose="02020603050405020304" pitchFamily="18" charset="0"/>
              </a:rPr>
              <a:t>          Worship the Lord in the Spirit – Ephesians 5:19</a:t>
            </a:r>
          </a:p>
          <a:p>
            <a:r>
              <a:rPr lang="en-US" sz="1200" dirty="0">
                <a:latin typeface="Times New Roman" panose="02020603050405020304" pitchFamily="18" charset="0"/>
                <a:cs typeface="Times New Roman" panose="02020603050405020304" pitchFamily="18" charset="0"/>
              </a:rPr>
              <a:t>          Wait on the Lord – Psalm 27:14</a:t>
            </a:r>
          </a:p>
          <a:p>
            <a:r>
              <a:rPr lang="en-US" sz="1200" dirty="0">
                <a:latin typeface="Times New Roman" panose="02020603050405020304" pitchFamily="18" charset="0"/>
                <a:cs typeface="Times New Roman" panose="02020603050405020304" pitchFamily="18" charset="0"/>
              </a:rPr>
              <a:t>          Hear and Respond to the Voice of the Lord – John 10:27</a:t>
            </a:r>
          </a:p>
          <a:p>
            <a:r>
              <a:rPr lang="en-US" sz="1200" dirty="0">
                <a:latin typeface="Times New Roman" panose="02020603050405020304" pitchFamily="18" charset="0"/>
                <a:cs typeface="Times New Roman" panose="02020603050405020304" pitchFamily="18" charset="0"/>
              </a:rPr>
              <a:t>          Give praise to the Lord – Psalm 107:1</a:t>
            </a: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David sought the Lord and worshipped him in song.  His worship</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was so anointed that King Saul found relief from a tormenting spirit.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Bible tells us that God inhabits the praises of his people.  Think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about that for a moment.  God responds to our praise!  He not only notices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our praise, but he comes to </a:t>
            </a:r>
            <a:r>
              <a:rPr lang="en-US" sz="1200" b="1" u="sng" dirty="0">
                <a:latin typeface="Times New Roman" panose="02020603050405020304" pitchFamily="18" charset="0"/>
                <a:cs typeface="Times New Roman" panose="02020603050405020304" pitchFamily="18" charset="0"/>
              </a:rPr>
              <a:t>inhabit our praise</a:t>
            </a:r>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When someone talks about you what would you like them to say?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 you want them to say that the pastor preaches great sermons?  Would you like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 be known as the pastor with a big ministry?  Or would you like to be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remembered as the pastor who had a big heart because he loved the Lord!</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________________________</a:t>
            </a:r>
          </a:p>
          <a:p>
            <a:r>
              <a:rPr lang="en-US" sz="1200" dirty="0">
                <a:latin typeface="Times New Roman" panose="02020603050405020304" pitchFamily="18" charset="0"/>
                <a:cs typeface="Times New Roman" panose="02020603050405020304" pitchFamily="18" charset="0"/>
              </a:rPr>
              <a:t>26.  Psalm 22:3</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Rectangle 3"/>
          <p:cNvSpPr/>
          <p:nvPr/>
        </p:nvSpPr>
        <p:spPr>
          <a:xfrm>
            <a:off x="1163512" y="2095152"/>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176684" y="1172977"/>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176684" y="1352140"/>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173370" y="1538007"/>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64226" y="1730228"/>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66711" y="1912277"/>
            <a:ext cx="137160" cy="152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802267" y="3977121"/>
            <a:ext cx="287258" cy="276999"/>
          </a:xfrm>
          <a:prstGeom prst="rect">
            <a:avLst/>
          </a:prstGeom>
          <a:noFill/>
        </p:spPr>
        <p:txBody>
          <a:bodyPr wrap="none" rtlCol="0">
            <a:spAutoFit/>
          </a:bodyPr>
          <a:lstStyle/>
          <a:p>
            <a:r>
              <a:rPr lang="en-US" sz="1200" dirty="0">
                <a:latin typeface="Angsana New" panose="02020603050405020304" pitchFamily="18" charset="-34"/>
                <a:cs typeface="Angsana New" panose="02020603050405020304" pitchFamily="18" charset="-34"/>
              </a:rPr>
              <a:t>26</a:t>
            </a:r>
          </a:p>
        </p:txBody>
      </p:sp>
      <p:sp>
        <p:nvSpPr>
          <p:cNvPr id="2" name="Rectangle 1"/>
          <p:cNvSpPr/>
          <p:nvPr/>
        </p:nvSpPr>
        <p:spPr>
          <a:xfrm>
            <a:off x="5919656" y="8433554"/>
            <a:ext cx="41549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  88</a:t>
            </a:r>
          </a:p>
        </p:txBody>
      </p:sp>
      <p:pic>
        <p:nvPicPr>
          <p:cNvPr id="13" name="Picture 2" descr="http://www.clker.com/cliparts/b/l/n/Q/E/5/check-mark-13x13-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6684" y="817784"/>
            <a:ext cx="322802" cy="3217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1.bp.blogspot.com/-m2c-Stu_lS4/UC3BY5kX-mI/AAAAAAAABgI/F7l4cvfUcK8/s1600/Holy+Spirit+Pow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30" b="7157"/>
          <a:stretch/>
        </p:blipFill>
        <p:spPr bwMode="auto">
          <a:xfrm>
            <a:off x="919224" y="4647632"/>
            <a:ext cx="5019552" cy="13898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02771" y="673459"/>
            <a:ext cx="3645550" cy="253916"/>
          </a:xfrm>
          <a:prstGeom prst="rect">
            <a:avLst/>
          </a:prstGeom>
          <a:noFill/>
        </p:spPr>
        <p:txBody>
          <a:bodyPr wrap="none" rtlCol="0">
            <a:spAutoFit/>
          </a:bodyPr>
          <a:lstStyle/>
          <a:p>
            <a:r>
              <a:rPr lang="en-US" sz="1050" i="1" dirty="0">
                <a:solidFill>
                  <a:srgbClr val="FF0000"/>
                </a:solidFill>
                <a:latin typeface="Times New Roman" panose="02020603050405020304" pitchFamily="18" charset="0"/>
                <a:cs typeface="Times New Roman" panose="02020603050405020304" pitchFamily="18" charset="0"/>
              </a:rPr>
              <a:t>Enjoying the presence of God should be every pastor’s ambition</a:t>
            </a:r>
          </a:p>
        </p:txBody>
      </p:sp>
    </p:spTree>
    <p:extLst>
      <p:ext uri="{BB962C8B-B14F-4D97-AF65-F5344CB8AC3E}">
        <p14:creationId xmlns:p14="http://schemas.microsoft.com/office/powerpoint/2010/main" val="4948807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442" y="-330908"/>
            <a:ext cx="5995116" cy="193899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a:solidFill>
                  <a:srgbClr val="C00000"/>
                </a:solidFill>
                <a:latin typeface="Bodoni 72 Oldstyle Book" pitchFamily="2" charset="0"/>
                <a:cs typeface="Times New Roman" panose="02020603050405020304" pitchFamily="18" charset="0"/>
              </a:rPr>
              <a:t>          </a:t>
            </a:r>
            <a:r>
              <a:rPr lang="en-US" b="1" dirty="0">
                <a:latin typeface="BODONI 72 OLDSTYLE BOOK" pitchFamily="2" charset="0"/>
                <a:cs typeface="Times New Roman" panose="02020603050405020304" pitchFamily="18" charset="0"/>
              </a:rPr>
              <a:t>PART FOUR:</a:t>
            </a:r>
          </a:p>
          <a:p>
            <a:endParaRPr lang="en-US" b="1" dirty="0">
              <a:solidFill>
                <a:srgbClr val="C00000"/>
              </a:solidFill>
              <a:latin typeface="BODONI 72 OLDSTYLE BOOK" pitchFamily="2" charset="0"/>
              <a:cs typeface="Times New Roman" panose="02020603050405020304" pitchFamily="18" charset="0"/>
            </a:endParaRPr>
          </a:p>
          <a:p>
            <a:r>
              <a:rPr lang="en-US" b="1" dirty="0">
                <a:solidFill>
                  <a:srgbClr val="C00000"/>
                </a:solidFill>
                <a:latin typeface="BODONI 72 OLDSTYLE BOOK" pitchFamily="2" charset="0"/>
                <a:cs typeface="Times New Roman" panose="02020603050405020304" pitchFamily="18" charset="0"/>
              </a:rPr>
              <a:t>                          </a:t>
            </a:r>
            <a:r>
              <a:rPr lang="en-US" b="1" dirty="0">
                <a:solidFill>
                  <a:schemeClr val="accent1">
                    <a:lumMod val="75000"/>
                  </a:schemeClr>
                </a:solidFill>
                <a:latin typeface="BODONI 72 OLDSTYLE BOOK" pitchFamily="2" charset="0"/>
                <a:cs typeface="Times New Roman" panose="02020603050405020304" pitchFamily="18" charset="0"/>
              </a:rPr>
              <a:t>THE CHALLENGES OF THE PASTOR</a:t>
            </a:r>
          </a:p>
          <a:p>
            <a:endParaRPr lang="en-US" sz="1200" i="1" dirty="0">
              <a:latin typeface="Times New Roman" panose="02020603050405020304" pitchFamily="18" charset="0"/>
              <a:cs typeface="Times New Roman" panose="02020603050405020304" pitchFamily="18" charset="0"/>
            </a:endParaRPr>
          </a:p>
        </p:txBody>
      </p:sp>
      <p:pic>
        <p:nvPicPr>
          <p:cNvPr id="1026" name="Picture 2" descr="http://www.christianitytoday.com/assets/109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74"/>
          <a:stretch/>
        </p:blipFill>
        <p:spPr bwMode="auto">
          <a:xfrm>
            <a:off x="1150870" y="2226459"/>
            <a:ext cx="4556260" cy="469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7165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923" y="382463"/>
            <a:ext cx="5130455" cy="1231106"/>
          </a:xfrm>
          <a:prstGeom prst="rect">
            <a:avLst/>
          </a:prstGeom>
        </p:spPr>
        <p:txBody>
          <a:bodyPr wrap="square">
            <a:spAutoFit/>
          </a:bodyPr>
          <a:lstStyle/>
          <a:p>
            <a:pPr algn="ctr"/>
            <a:r>
              <a:rPr lang="en-US" sz="1400" dirty="0">
                <a:latin typeface="Bodoni 72 Oldstyle Book" pitchFamily="2" charset="0"/>
                <a:cs typeface="Times New Roman" panose="02020603050405020304" pitchFamily="18" charset="0"/>
              </a:rPr>
              <a:t>Chapter Five: </a:t>
            </a:r>
          </a:p>
          <a:p>
            <a:pPr algn="ctr"/>
            <a:r>
              <a:rPr lang="en-US" sz="2400" dirty="0">
                <a:solidFill>
                  <a:schemeClr val="accent1">
                    <a:lumMod val="75000"/>
                  </a:schemeClr>
                </a:solidFill>
                <a:latin typeface="Bodoni 72 Oldstyle Book" pitchFamily="2" charset="0"/>
                <a:cs typeface="Times New Roman" panose="02020603050405020304" pitchFamily="18" charset="0"/>
              </a:rPr>
              <a:t>External Challenges to the Pastor</a:t>
            </a:r>
            <a:endParaRPr lang="en-US" dirty="0">
              <a:solidFill>
                <a:schemeClr val="accent1">
                  <a:lumMod val="75000"/>
                </a:schemeClr>
              </a:solidFill>
              <a:latin typeface="Bodoni 72 Oldstyle Book" pitchFamily="2"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26420" y="4087418"/>
            <a:ext cx="5493812" cy="227754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There has been resistance to the gospel since the very beginning!  Darkness hates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light and will try to destroy anyone who shines in the dark.  Jesus warned us about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persecution from this world.  He also encouraged us to be strong and to endure to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 end!  </a:t>
            </a:r>
          </a:p>
        </p:txBody>
      </p:sp>
      <p:pic>
        <p:nvPicPr>
          <p:cNvPr id="2050" name="Picture 2" descr="http://www.thecommentator.com/system/articles/inner_pictures/000/004/830/original/Jean-L%C3%A9on_G%C3%A9r%C3%B4me_-_The_Christian_Martyrs'_Last_Prayer_-_Walters_37113.jpg?1395406543"/>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059785" y="2085222"/>
            <a:ext cx="4805151" cy="27101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71815" y="8067724"/>
            <a:ext cx="5451542" cy="276999"/>
          </a:xfrm>
          <a:prstGeom prst="rect">
            <a:avLst/>
          </a:prstGeom>
          <a:solidFill>
            <a:schemeClr val="accent4">
              <a:lumMod val="20000"/>
              <a:lumOff val="80000"/>
            </a:schemeClr>
          </a:solidFill>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“Do not be surprised, brothers, </a:t>
            </a:r>
            <a:r>
              <a:rPr lang="en-US" sz="1200" b="1" u="sng" dirty="0">
                <a:solidFill>
                  <a:srgbClr val="000000"/>
                </a:solidFill>
                <a:latin typeface="Times New Roman" panose="02020603050405020304" pitchFamily="18" charset="0"/>
                <a:cs typeface="Times New Roman" panose="02020603050405020304" pitchFamily="18" charset="0"/>
              </a:rPr>
              <a:t>that the world hates you</a:t>
            </a:r>
            <a:r>
              <a:rPr lang="en-US" sz="1200" dirty="0">
                <a:solidFill>
                  <a:srgbClr val="000000"/>
                </a:solidFill>
                <a:latin typeface="Times New Roman" panose="02020603050405020304" pitchFamily="18" charset="0"/>
                <a:cs typeface="Times New Roman" panose="02020603050405020304" pitchFamily="18" charset="0"/>
              </a:rPr>
              <a:t>” 1 John 3:13</a:t>
            </a:r>
            <a:endParaRPr lang="en-US" sz="1200" dirty="0">
              <a:latin typeface="Times New Roman" panose="02020603050405020304" pitchFamily="18" charset="0"/>
              <a:cs typeface="Times New Roman" panose="02020603050405020304" pitchFamily="18" charset="0"/>
            </a:endParaRPr>
          </a:p>
        </p:txBody>
      </p:sp>
      <p:sp>
        <p:nvSpPr>
          <p:cNvPr id="15" name="Rectangle 14"/>
          <p:cNvSpPr/>
          <p:nvPr/>
        </p:nvSpPr>
        <p:spPr>
          <a:xfrm>
            <a:off x="768690" y="6450723"/>
            <a:ext cx="5451542" cy="1384995"/>
          </a:xfrm>
          <a:prstGeom prst="rect">
            <a:avLst/>
          </a:prstGeom>
          <a:noFill/>
          <a:ln>
            <a:solidFill>
              <a:schemeClr val="tx1"/>
            </a:solidFill>
          </a:ln>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“If the world hates you, know that it has hated me before it hated you. If you were of the world, the world would love you as its own; but because you are not of the world, but I chose you out of the world, therefore </a:t>
            </a:r>
            <a:r>
              <a:rPr lang="en-US" sz="1200" b="1" u="sng" dirty="0">
                <a:solidFill>
                  <a:srgbClr val="000000"/>
                </a:solidFill>
                <a:latin typeface="Times New Roman" panose="02020603050405020304" pitchFamily="18" charset="0"/>
                <a:cs typeface="Times New Roman" panose="02020603050405020304" pitchFamily="18" charset="0"/>
              </a:rPr>
              <a:t>the world hates you</a:t>
            </a:r>
            <a:r>
              <a:rPr lang="en-US" sz="1200" dirty="0">
                <a:solidFill>
                  <a:srgbClr val="000000"/>
                </a:solidFill>
                <a:latin typeface="Times New Roman" panose="02020603050405020304" pitchFamily="18" charset="0"/>
                <a:cs typeface="Times New Roman" panose="02020603050405020304" pitchFamily="18" charset="0"/>
              </a:rPr>
              <a:t>. Remember the word that I said to you: ‘A servant is not greater than his master.’ </a:t>
            </a:r>
            <a:r>
              <a:rPr lang="en-US" sz="1200" b="1" u="sng" dirty="0">
                <a:solidFill>
                  <a:srgbClr val="000000"/>
                </a:solidFill>
                <a:latin typeface="Times New Roman" panose="02020603050405020304" pitchFamily="18" charset="0"/>
                <a:cs typeface="Times New Roman" panose="02020603050405020304" pitchFamily="18" charset="0"/>
              </a:rPr>
              <a:t>If they persecuted me, they will also persecute you</a:t>
            </a:r>
            <a:r>
              <a:rPr lang="en-US" sz="1200" dirty="0">
                <a:solidFill>
                  <a:srgbClr val="000000"/>
                </a:solidFill>
                <a:latin typeface="Times New Roman" panose="02020603050405020304" pitchFamily="18" charset="0"/>
                <a:cs typeface="Times New Roman" panose="02020603050405020304" pitchFamily="18" charset="0"/>
              </a:rPr>
              <a:t>. If they kept my word, they will also keep yours. But all these things they will do to you on account of my name, because they do not know him who sent me.” John 15:18-25</a:t>
            </a:r>
            <a:endParaRPr lang="en-US" sz="1200" dirty="0">
              <a:latin typeface="Times New Roman" panose="02020603050405020304" pitchFamily="18" charset="0"/>
              <a:cs typeface="Times New Roman" panose="02020603050405020304" pitchFamily="18" charset="0"/>
            </a:endParaRPr>
          </a:p>
        </p:txBody>
      </p:sp>
      <p:sp>
        <p:nvSpPr>
          <p:cNvPr id="3" name="Rectangle 2"/>
          <p:cNvSpPr/>
          <p:nvPr/>
        </p:nvSpPr>
        <p:spPr>
          <a:xfrm>
            <a:off x="6011101" y="8446621"/>
            <a:ext cx="33855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89</a:t>
            </a:r>
          </a:p>
        </p:txBody>
      </p:sp>
      <p:sp>
        <p:nvSpPr>
          <p:cNvPr id="16" name="Rectangle 15"/>
          <p:cNvSpPr/>
          <p:nvPr/>
        </p:nvSpPr>
        <p:spPr>
          <a:xfrm>
            <a:off x="2042781" y="1519247"/>
            <a:ext cx="2903359" cy="369332"/>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Persecution of Christians</a:t>
            </a:r>
          </a:p>
        </p:txBody>
      </p:sp>
    </p:spTree>
    <p:extLst>
      <p:ext uri="{BB962C8B-B14F-4D97-AF65-F5344CB8AC3E}">
        <p14:creationId xmlns:p14="http://schemas.microsoft.com/office/powerpoint/2010/main" val="31429712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piegel.de/images/image-63412-galleryV9-flau.jpg"/>
          <p:cNvPicPr>
            <a:picLocks noChangeAspect="1" noChangeArrowheads="1"/>
          </p:cNvPicPr>
          <p:nvPr/>
        </p:nvPicPr>
        <p:blipFill rotWithShape="1">
          <a:blip r:embed="rId2">
            <a:extLst>
              <a:ext uri="{28A0092B-C50C-407E-A947-70E740481C1C}">
                <a14:useLocalDpi xmlns:a14="http://schemas.microsoft.com/office/drawing/2010/main" val="0"/>
              </a:ext>
            </a:extLst>
          </a:blip>
          <a:srcRect t="10340"/>
          <a:stretch/>
        </p:blipFill>
        <p:spPr bwMode="auto">
          <a:xfrm>
            <a:off x="1195772" y="4171066"/>
            <a:ext cx="4961027" cy="2699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082878" y="1722242"/>
            <a:ext cx="5112473" cy="1015663"/>
          </a:xfrm>
          <a:prstGeom prst="rect">
            <a:avLst/>
          </a:prstGeom>
          <a:solidFill>
            <a:schemeClr val="bg1">
              <a:lumMod val="95000"/>
            </a:schemeClr>
          </a:solidFill>
          <a:ln>
            <a:solidFill>
              <a:schemeClr val="tx1"/>
            </a:solidFill>
          </a:ln>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“Beloved, do not be surprised at the fiery trial when it comes upon you to test you, as though something strange were happening to you. But rejoice insofar as you share Christ's sufferings, that you may also rejoice and be glad when his glory is revealed. If </a:t>
            </a:r>
            <a:r>
              <a:rPr lang="en-US" sz="1200" b="1" u="sng" dirty="0">
                <a:solidFill>
                  <a:srgbClr val="000000"/>
                </a:solidFill>
                <a:latin typeface="Times New Roman" panose="02020603050405020304" pitchFamily="18" charset="0"/>
                <a:cs typeface="Times New Roman" panose="02020603050405020304" pitchFamily="18" charset="0"/>
              </a:rPr>
              <a:t>you are insulted</a:t>
            </a:r>
            <a:r>
              <a:rPr lang="en-US" sz="1200" u="sng" dirty="0">
                <a:solidFill>
                  <a:srgbClr val="000000"/>
                </a:solidFill>
                <a:latin typeface="Times New Roman" panose="02020603050405020304" pitchFamily="18" charset="0"/>
                <a:cs typeface="Times New Roman" panose="02020603050405020304" pitchFamily="18" charset="0"/>
              </a:rPr>
              <a:t> </a:t>
            </a:r>
            <a:r>
              <a:rPr lang="en-US" sz="1200" dirty="0">
                <a:solidFill>
                  <a:srgbClr val="000000"/>
                </a:solidFill>
                <a:latin typeface="Times New Roman" panose="02020603050405020304" pitchFamily="18" charset="0"/>
                <a:cs typeface="Times New Roman" panose="02020603050405020304" pitchFamily="18" charset="0"/>
              </a:rPr>
              <a:t>for the name of Christ, you are blessed, because the Spirit of glory and of God rests upon you”. 1 Peter 4:12-14</a:t>
            </a:r>
            <a:endParaRPr lang="en-US" sz="1200" dirty="0">
              <a:latin typeface="Times New Roman" panose="02020603050405020304" pitchFamily="18" charset="0"/>
              <a:cs typeface="Times New Roman" panose="02020603050405020304" pitchFamily="18" charset="0"/>
            </a:endParaRPr>
          </a:p>
        </p:txBody>
      </p:sp>
      <p:sp>
        <p:nvSpPr>
          <p:cNvPr id="5" name="Rectangle 4"/>
          <p:cNvSpPr/>
          <p:nvPr/>
        </p:nvSpPr>
        <p:spPr>
          <a:xfrm>
            <a:off x="1082878" y="825126"/>
            <a:ext cx="5073921" cy="461665"/>
          </a:xfrm>
          <a:prstGeom prst="rect">
            <a:avLst/>
          </a:prstGeom>
          <a:solidFill>
            <a:schemeClr val="accent4">
              <a:lumMod val="20000"/>
              <a:lumOff val="80000"/>
            </a:schemeClr>
          </a:solidFill>
        </p:spPr>
        <p:txBody>
          <a:bodyPr wrap="square">
            <a:spAutoFit/>
          </a:bodyPr>
          <a:lstStyle/>
          <a:p>
            <a:pPr algn="ctr"/>
            <a:r>
              <a:rPr lang="en-US" sz="1200" dirty="0">
                <a:solidFill>
                  <a:srgbClr val="000000"/>
                </a:solidFill>
                <a:latin typeface="Times New Roman" panose="02020603050405020304" pitchFamily="18" charset="0"/>
                <a:cs typeface="Times New Roman" panose="02020603050405020304" pitchFamily="18" charset="0"/>
              </a:rPr>
              <a:t>“</a:t>
            </a:r>
            <a:r>
              <a:rPr lang="en-US" sz="1200" b="1" u="sng" dirty="0">
                <a:solidFill>
                  <a:srgbClr val="000000"/>
                </a:solidFill>
                <a:latin typeface="Times New Roman" panose="02020603050405020304" pitchFamily="18" charset="0"/>
                <a:cs typeface="Times New Roman" panose="02020603050405020304" pitchFamily="18" charset="0"/>
              </a:rPr>
              <a:t>Blessed are those who are persecuted </a:t>
            </a:r>
            <a:r>
              <a:rPr lang="en-US" sz="1200" dirty="0">
                <a:solidFill>
                  <a:srgbClr val="000000"/>
                </a:solidFill>
                <a:latin typeface="Times New Roman" panose="02020603050405020304" pitchFamily="18" charset="0"/>
                <a:cs typeface="Times New Roman" panose="02020603050405020304" pitchFamily="18" charset="0"/>
              </a:rPr>
              <a:t>for righteousness' sake, for theirs is the kingdom of heaven”.  Matthew 5:10</a:t>
            </a:r>
            <a:endParaRPr lang="en-US" sz="1200" dirty="0">
              <a:latin typeface="Times New Roman" panose="02020603050405020304" pitchFamily="18" charset="0"/>
              <a:cs typeface="Times New Roman" panose="02020603050405020304" pitchFamily="18" charset="0"/>
            </a:endParaRPr>
          </a:p>
        </p:txBody>
      </p:sp>
      <p:sp>
        <p:nvSpPr>
          <p:cNvPr id="6" name="Rectangle 5"/>
          <p:cNvSpPr/>
          <p:nvPr/>
        </p:nvSpPr>
        <p:spPr>
          <a:xfrm>
            <a:off x="1001424" y="3092012"/>
            <a:ext cx="5954564" cy="5232202"/>
          </a:xfrm>
          <a:prstGeom prst="rect">
            <a:avLst/>
          </a:prstGeom>
        </p:spPr>
        <p:txBody>
          <a:bodyPr wrap="square">
            <a:spAutoFit/>
          </a:bodyPr>
          <a:lstStyle/>
          <a:p>
            <a:r>
              <a:rPr lang="en-US" sz="1200" dirty="0">
                <a:solidFill>
                  <a:srgbClr val="C00000"/>
                </a:solidFill>
                <a:latin typeface="Times New Roman" panose="02020603050405020304" pitchFamily="18" charset="0"/>
                <a:cs typeface="Times New Roman" panose="02020603050405020304" pitchFamily="18" charset="0"/>
              </a:rPr>
              <a:t>“Indeed, all who desire to live a godly life in Christ Jesus </a:t>
            </a:r>
            <a:r>
              <a:rPr lang="en-US" sz="1200" b="1" u="sng" dirty="0">
                <a:solidFill>
                  <a:srgbClr val="C00000"/>
                </a:solidFill>
                <a:latin typeface="Times New Roman" panose="02020603050405020304" pitchFamily="18" charset="0"/>
                <a:cs typeface="Times New Roman" panose="02020603050405020304" pitchFamily="18" charset="0"/>
              </a:rPr>
              <a:t>will be persecuted</a:t>
            </a:r>
            <a:r>
              <a:rPr lang="en-US" sz="1200" dirty="0">
                <a:solidFill>
                  <a:srgbClr val="C00000"/>
                </a:solidFill>
                <a:latin typeface="Times New Roman" panose="02020603050405020304" pitchFamily="18" charset="0"/>
                <a:cs typeface="Times New Roman" panose="02020603050405020304" pitchFamily="18" charset="0"/>
              </a:rPr>
              <a:t>” </a:t>
            </a:r>
          </a:p>
          <a:p>
            <a:r>
              <a:rPr lang="en-US" sz="1200" dirty="0">
                <a:solidFill>
                  <a:srgbClr val="C00000"/>
                </a:solidFill>
                <a:latin typeface="Times New Roman" panose="02020603050405020304" pitchFamily="18" charset="0"/>
                <a:cs typeface="Times New Roman" panose="02020603050405020304" pitchFamily="18" charset="0"/>
              </a:rPr>
              <a:t>		 2 Timothy 3:1</a:t>
            </a:r>
          </a:p>
          <a:p>
            <a:endParaRPr lang="en-US" sz="1200" dirty="0">
              <a:solidFill>
                <a:srgbClr val="C00000"/>
              </a:solidFill>
              <a:latin typeface="Times New Roman" panose="02020603050405020304" pitchFamily="18" charset="0"/>
              <a:cs typeface="Times New Roman" panose="02020603050405020304" pitchFamily="18" charset="0"/>
            </a:endParaRPr>
          </a:p>
          <a:p>
            <a:r>
              <a:rPr lang="en-US" sz="1400" dirty="0">
                <a:solidFill>
                  <a:srgbClr val="000000"/>
                </a:solidFill>
                <a:latin typeface="Times New Roman" panose="02020603050405020304" pitchFamily="18" charset="0"/>
                <a:cs typeface="Times New Roman" panose="02020603050405020304" pitchFamily="18" charset="0"/>
              </a:rPr>
              <a:t>       </a:t>
            </a:r>
          </a:p>
          <a:p>
            <a:r>
              <a:rPr lang="en-US" sz="1400" dirty="0">
                <a:solidFill>
                  <a:srgbClr val="000000"/>
                </a:solidFill>
                <a:latin typeface="Times New Roman" panose="02020603050405020304" pitchFamily="18" charset="0"/>
                <a:cs typeface="Times New Roman" panose="02020603050405020304" pitchFamily="18" charset="0"/>
              </a:rPr>
              <a:t>   All around the world Christians are being persecuted for their faith!</a:t>
            </a: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endParaRPr lang="en-US" sz="14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Thousands of believers are martyred every year.  If you live in a country that is</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predominately Muslim or Hindu, persecution is likely.  A pastor needs to be sensitive to </a:t>
            </a:r>
          </a:p>
          <a:p>
            <a:endParaRPr lang="en-US"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persecution activity in their region. </a:t>
            </a:r>
            <a:endParaRPr lang="en-US" sz="1600" dirty="0">
              <a:latin typeface="Times New Roman" panose="02020603050405020304" pitchFamily="18" charset="0"/>
              <a:cs typeface="Times New Roman" panose="02020603050405020304" pitchFamily="18" charset="0"/>
            </a:endParaRPr>
          </a:p>
        </p:txBody>
      </p:sp>
      <p:sp>
        <p:nvSpPr>
          <p:cNvPr id="2" name="Rectangle 1"/>
          <p:cNvSpPr/>
          <p:nvPr/>
        </p:nvSpPr>
        <p:spPr>
          <a:xfrm>
            <a:off x="5965080" y="8385769"/>
            <a:ext cx="38343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90</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81620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epherd's Manual 2022-1" id="{BEFF2953-19B4-1941-83A7-EBA302658EFE}" vid="{D293EE24-4FF2-F647-8544-A327271D12B5}"/>
    </a:ext>
  </a:extLst>
</a:theme>
</file>

<file path=docProps/app.xml><?xml version="1.0" encoding="utf-8"?>
<Properties xmlns="http://schemas.openxmlformats.org/officeDocument/2006/extended-properties" xmlns:vt="http://schemas.openxmlformats.org/officeDocument/2006/docPropsVTypes">
  <Template>Office Theme</Template>
  <TotalTime>12</TotalTime>
  <Words>30564</Words>
  <Application>Microsoft Macintosh PowerPoint</Application>
  <PresentationFormat>On-screen Show (4:3)</PresentationFormat>
  <Paragraphs>5476</Paragraphs>
  <Slides>131</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131</vt:i4>
      </vt:variant>
    </vt:vector>
  </HeadingPairs>
  <TitlesOfParts>
    <vt:vector size="149" baseType="lpstr">
      <vt:lpstr>Yu Gothic UI Light</vt:lpstr>
      <vt:lpstr>Angsana New</vt:lpstr>
      <vt:lpstr>Apple Chancery</vt:lpstr>
      <vt:lpstr>Arial</vt:lpstr>
      <vt:lpstr>Bodoni 72 Oldstyle Book</vt:lpstr>
      <vt:lpstr>Bodoni 72 Oldstyle Book</vt:lpstr>
      <vt:lpstr>Calibri</vt:lpstr>
      <vt:lpstr>Calibri Light</vt:lpstr>
      <vt:lpstr>Candara</vt:lpstr>
      <vt:lpstr>Castellar</vt:lpstr>
      <vt:lpstr>Cavolini</vt:lpstr>
      <vt:lpstr>ISLAIArial Narrow</vt:lpstr>
      <vt:lpstr>Rage Italic</vt:lpstr>
      <vt:lpstr>The Times New Roman</vt:lpstr>
      <vt:lpstr>ThisCalibri Light (Headings)</vt:lpstr>
      <vt:lpstr>Times New Roman</vt:lpstr>
      <vt:lpstr>Unforgiveness is Calibri Light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Breon</dc:creator>
  <cp:lastModifiedBy>William Breon</cp:lastModifiedBy>
  <cp:revision>1</cp:revision>
  <cp:lastPrinted>2015-07-16T22:28:32Z</cp:lastPrinted>
  <dcterms:created xsi:type="dcterms:W3CDTF">2022-09-18T17:17:47Z</dcterms:created>
  <dcterms:modified xsi:type="dcterms:W3CDTF">2022-09-18T17:29:47Z</dcterms:modified>
</cp:coreProperties>
</file>